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6"/>
  </p:notesMasterIdLst>
  <p:handoutMasterIdLst>
    <p:handoutMasterId r:id="rId67"/>
  </p:handoutMasterIdLst>
  <p:sldIdLst>
    <p:sldId id="257" r:id="rId2"/>
    <p:sldId id="261" r:id="rId3"/>
    <p:sldId id="280" r:id="rId4"/>
    <p:sldId id="279" r:id="rId5"/>
    <p:sldId id="256" r:id="rId6"/>
    <p:sldId id="273" r:id="rId7"/>
    <p:sldId id="263" r:id="rId8"/>
    <p:sldId id="260" r:id="rId9"/>
    <p:sldId id="281" r:id="rId10"/>
    <p:sldId id="282" r:id="rId11"/>
    <p:sldId id="262" r:id="rId12"/>
    <p:sldId id="324" r:id="rId13"/>
    <p:sldId id="264" r:id="rId14"/>
    <p:sldId id="259" r:id="rId15"/>
    <p:sldId id="321" r:id="rId16"/>
    <p:sldId id="325" r:id="rId17"/>
    <p:sldId id="326" r:id="rId18"/>
    <p:sldId id="267" r:id="rId19"/>
    <p:sldId id="268" r:id="rId20"/>
    <p:sldId id="270" r:id="rId21"/>
    <p:sldId id="269" r:id="rId22"/>
    <p:sldId id="327" r:id="rId23"/>
    <p:sldId id="258" r:id="rId24"/>
    <p:sldId id="328" r:id="rId25"/>
    <p:sldId id="329" r:id="rId26"/>
    <p:sldId id="330" r:id="rId27"/>
    <p:sldId id="265" r:id="rId28"/>
    <p:sldId id="320" r:id="rId29"/>
    <p:sldId id="345" r:id="rId30"/>
    <p:sldId id="346" r:id="rId31"/>
    <p:sldId id="347" r:id="rId32"/>
    <p:sldId id="348" r:id="rId33"/>
    <p:sldId id="349" r:id="rId34"/>
    <p:sldId id="350" r:id="rId35"/>
    <p:sldId id="351" r:id="rId36"/>
    <p:sldId id="266" r:id="rId37"/>
    <p:sldId id="352" r:id="rId38"/>
    <p:sldId id="353" r:id="rId39"/>
    <p:sldId id="354" r:id="rId40"/>
    <p:sldId id="355" r:id="rId41"/>
    <p:sldId id="356" r:id="rId42"/>
    <p:sldId id="357" r:id="rId43"/>
    <p:sldId id="358" r:id="rId44"/>
    <p:sldId id="274" r:id="rId45"/>
    <p:sldId id="331" r:id="rId46"/>
    <p:sldId id="332" r:id="rId47"/>
    <p:sldId id="271" r:id="rId48"/>
    <p:sldId id="284" r:id="rId49"/>
    <p:sldId id="285" r:id="rId50"/>
    <p:sldId id="286" r:id="rId51"/>
    <p:sldId id="278" r:id="rId52"/>
    <p:sldId id="344" r:id="rId53"/>
    <p:sldId id="283" r:id="rId54"/>
    <p:sldId id="335" r:id="rId55"/>
    <p:sldId id="336" r:id="rId56"/>
    <p:sldId id="337" r:id="rId57"/>
    <p:sldId id="338" r:id="rId58"/>
    <p:sldId id="339" r:id="rId59"/>
    <p:sldId id="340" r:id="rId60"/>
    <p:sldId id="341" r:id="rId61"/>
    <p:sldId id="342" r:id="rId62"/>
    <p:sldId id="288" r:id="rId63"/>
    <p:sldId id="343" r:id="rId64"/>
    <p:sldId id="287" r:id="rId65"/>
  </p:sldIdLst>
  <p:sldSz cx="12192000" cy="6858000"/>
  <p:notesSz cx="6858000" cy="9144000"/>
  <p:defaultText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8C6588AA-E82B-014D-B96E-1645F90A6E6F}">
          <p14:sldIdLst>
            <p14:sldId id="257"/>
            <p14:sldId id="261"/>
            <p14:sldId id="280"/>
            <p14:sldId id="279"/>
          </p14:sldIdLst>
        </p14:section>
        <p14:section name="제목 없는 구역" id="{74A88965-39A6-7246-977C-CE4FE776B33D}">
          <p14:sldIdLst>
            <p14:sldId id="256"/>
            <p14:sldId id="273"/>
            <p14:sldId id="263"/>
            <p14:sldId id="260"/>
            <p14:sldId id="281"/>
            <p14:sldId id="282"/>
            <p14:sldId id="262"/>
            <p14:sldId id="324"/>
            <p14:sldId id="264"/>
            <p14:sldId id="259"/>
            <p14:sldId id="321"/>
            <p14:sldId id="325"/>
            <p14:sldId id="326"/>
            <p14:sldId id="267"/>
            <p14:sldId id="268"/>
            <p14:sldId id="270"/>
            <p14:sldId id="269"/>
            <p14:sldId id="327"/>
            <p14:sldId id="258"/>
            <p14:sldId id="328"/>
            <p14:sldId id="329"/>
            <p14:sldId id="330"/>
            <p14:sldId id="265"/>
            <p14:sldId id="320"/>
          </p14:sldIdLst>
        </p14:section>
        <p14:section name="요약슬라이드" id="{22BDE3F6-C3C8-6940-8AAE-1FB48413E0D9}">
          <p14:sldIdLst>
            <p14:sldId id="345"/>
          </p14:sldIdLst>
        </p14:section>
        <p14:section name="본문" id="{F734B72A-2771-8545-97EF-0185C1C4F228}">
          <p14:sldIdLst>
            <p14:sldId id="346"/>
            <p14:sldId id="347"/>
            <p14:sldId id="348"/>
            <p14:sldId id="349"/>
            <p14:sldId id="350"/>
            <p14:sldId id="351"/>
            <p14:sldId id="266"/>
            <p14:sldId id="352"/>
            <p14:sldId id="353"/>
            <p14:sldId id="354"/>
            <p14:sldId id="355"/>
            <p14:sldId id="356"/>
            <p14:sldId id="357"/>
            <p14:sldId id="358"/>
            <p14:sldId id="274"/>
            <p14:sldId id="331"/>
            <p14:sldId id="332"/>
            <p14:sldId id="271"/>
            <p14:sldId id="284"/>
            <p14:sldId id="285"/>
            <p14:sldId id="286"/>
            <p14:sldId id="278"/>
            <p14:sldId id="344"/>
            <p14:sldId id="283"/>
            <p14:sldId id="335"/>
            <p14:sldId id="336"/>
            <p14:sldId id="337"/>
            <p14:sldId id="338"/>
            <p14:sldId id="339"/>
            <p14:sldId id="340"/>
            <p14:sldId id="341"/>
            <p14:sldId id="342"/>
            <p14:sldId id="288"/>
            <p14:sldId id="343"/>
            <p14:sldId id="28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50"/>
    <p:restoredTop sz="96654"/>
  </p:normalViewPr>
  <p:slideViewPr>
    <p:cSldViewPr snapToGrid="0" snapToObjects="1">
      <p:cViewPr varScale="1">
        <p:scale>
          <a:sx n="96" d="100"/>
          <a:sy n="96" d="100"/>
        </p:scale>
        <p:origin x="184" y="544"/>
      </p:cViewPr>
      <p:guideLst/>
    </p:cSldViewPr>
  </p:slideViewPr>
  <p:notesTextViewPr>
    <p:cViewPr>
      <p:scale>
        <a:sx n="1" d="1"/>
        <a:sy n="1" d="1"/>
      </p:scale>
      <p:origin x="0" y="0"/>
    </p:cViewPr>
  </p:notesTextViewPr>
  <p:notesViewPr>
    <p:cSldViewPr snapToGrid="0" snapToObjects="1">
      <p:cViewPr varScale="1">
        <p:scale>
          <a:sx n="121" d="100"/>
          <a:sy n="121" d="100"/>
        </p:scale>
        <p:origin x="5072" y="17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69C08872-FB6D-3F45-8A5E-301D031735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ore-KR" altLang="en-US"/>
          </a:p>
        </p:txBody>
      </p:sp>
      <p:sp>
        <p:nvSpPr>
          <p:cNvPr id="3" name="날짜 개체 틀 2">
            <a:extLst>
              <a:ext uri="{FF2B5EF4-FFF2-40B4-BE49-F238E27FC236}">
                <a16:creationId xmlns:a16="http://schemas.microsoft.com/office/drawing/2014/main" id="{726E680C-82C7-064D-BDFB-6236B6CDB76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3817B4-4B8C-5A47-ADA2-6677A81CE5BC}" type="datetimeFigureOut">
              <a:t>2022. 4. 13.</a:t>
            </a:fld>
            <a:endParaRPr kumimoji="1" lang="ko-Kore-KR" altLang="en-US"/>
          </a:p>
        </p:txBody>
      </p:sp>
      <p:sp>
        <p:nvSpPr>
          <p:cNvPr id="4" name="바닥글 개체 틀 3">
            <a:extLst>
              <a:ext uri="{FF2B5EF4-FFF2-40B4-BE49-F238E27FC236}">
                <a16:creationId xmlns:a16="http://schemas.microsoft.com/office/drawing/2014/main" id="{003BEF2E-A222-AA4A-8832-4E6D73CAD7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ore-KR" altLang="en-US"/>
          </a:p>
        </p:txBody>
      </p:sp>
      <p:sp>
        <p:nvSpPr>
          <p:cNvPr id="5" name="슬라이드 번호 개체 틀 4">
            <a:extLst>
              <a:ext uri="{FF2B5EF4-FFF2-40B4-BE49-F238E27FC236}">
                <a16:creationId xmlns:a16="http://schemas.microsoft.com/office/drawing/2014/main" id="{C934286D-16DE-374F-9042-ACB9A4C0B8C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D5F4C73-136F-6C4B-B5FA-847EA695FF3D}" type="slidenum">
              <a:t>‹#›</a:t>
            </a:fld>
            <a:endParaRPr kumimoji="1" lang="ko-Kore-KR" altLang="en-US"/>
          </a:p>
        </p:txBody>
      </p:sp>
    </p:spTree>
    <p:extLst>
      <p:ext uri="{BB962C8B-B14F-4D97-AF65-F5344CB8AC3E}">
        <p14:creationId xmlns:p14="http://schemas.microsoft.com/office/powerpoint/2010/main" val="24433653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ore-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47FF59-70DC-784F-89AC-90E032886E83}" type="datetimeFigureOut">
              <a:t>2022. 4. 13.</a:t>
            </a:fld>
            <a:endParaRPr kumimoji="1" lang="ko-Kore-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ore-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ore-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6837CA-816E-1D44-98BE-0A35A9CC0D98}" type="slidenum">
              <a:t>‹#›</a:t>
            </a:fld>
            <a:endParaRPr kumimoji="1" lang="ko-Kore-KR" altLang="en-US"/>
          </a:p>
        </p:txBody>
      </p:sp>
    </p:spTree>
    <p:extLst>
      <p:ext uri="{BB962C8B-B14F-4D97-AF65-F5344CB8AC3E}">
        <p14:creationId xmlns:p14="http://schemas.microsoft.com/office/powerpoint/2010/main" val="38402097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PCA</a:t>
            </a:r>
            <a:r>
              <a:rPr lang="ko-KR" altLang="en-US" dirty="0"/>
              <a:t>란</a:t>
            </a:r>
            <a:r>
              <a:rPr lang="en-US" altLang="ko-KR" dirty="0"/>
              <a:t>?</a:t>
            </a:r>
          </a:p>
          <a:p>
            <a:pPr marL="171450" indent="-171450">
              <a:buFontTx/>
              <a:buChar char="-"/>
            </a:pPr>
            <a:r>
              <a:rPr lang="en-US" altLang="ko-KR" dirty="0"/>
              <a:t>https://ko.wikipedia.org/wiki/%EC%A3%BC%EC%84%B1%EB%B6%84_%EB%B6%84%EC%84%9D</a:t>
            </a:r>
          </a:p>
          <a:p>
            <a:pPr marL="171450" indent="-171450">
              <a:buFontTx/>
              <a:buChar char="-"/>
            </a:pPr>
            <a:r>
              <a:rPr lang="en-US" altLang="ko-KR" dirty="0"/>
              <a:t>https://angeloyeo.github.io/2019/07/27/PCA.html</a:t>
            </a:r>
          </a:p>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a:t>
            </a:fld>
            <a:endParaRPr lang="ko-KR" altLang="en-US"/>
          </a:p>
        </p:txBody>
      </p:sp>
    </p:spTree>
    <p:extLst>
      <p:ext uri="{BB962C8B-B14F-4D97-AF65-F5344CB8AC3E}">
        <p14:creationId xmlns:p14="http://schemas.microsoft.com/office/powerpoint/2010/main" val="1662104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23</a:t>
            </a:fld>
            <a:endParaRPr lang="ko-KR" altLang="en-US"/>
          </a:p>
        </p:txBody>
      </p:sp>
    </p:spTree>
    <p:extLst>
      <p:ext uri="{BB962C8B-B14F-4D97-AF65-F5344CB8AC3E}">
        <p14:creationId xmlns:p14="http://schemas.microsoft.com/office/powerpoint/2010/main" val="2840918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24</a:t>
            </a:fld>
            <a:endParaRPr lang="ko-KR" altLang="en-US"/>
          </a:p>
        </p:txBody>
      </p:sp>
    </p:spTree>
    <p:extLst>
      <p:ext uri="{BB962C8B-B14F-4D97-AF65-F5344CB8AC3E}">
        <p14:creationId xmlns:p14="http://schemas.microsoft.com/office/powerpoint/2010/main" val="1323983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25</a:t>
            </a:fld>
            <a:endParaRPr lang="ko-KR" altLang="en-US"/>
          </a:p>
        </p:txBody>
      </p:sp>
    </p:spTree>
    <p:extLst>
      <p:ext uri="{BB962C8B-B14F-4D97-AF65-F5344CB8AC3E}">
        <p14:creationId xmlns:p14="http://schemas.microsoft.com/office/powerpoint/2010/main" val="2442369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26</a:t>
            </a:fld>
            <a:endParaRPr lang="ko-KR" altLang="en-US"/>
          </a:p>
        </p:txBody>
      </p:sp>
    </p:spTree>
    <p:extLst>
      <p:ext uri="{BB962C8B-B14F-4D97-AF65-F5344CB8AC3E}">
        <p14:creationId xmlns:p14="http://schemas.microsoft.com/office/powerpoint/2010/main" val="3461117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27</a:t>
            </a:fld>
            <a:endParaRPr lang="ko-KR" altLang="en-US"/>
          </a:p>
        </p:txBody>
      </p:sp>
    </p:spTree>
    <p:extLst>
      <p:ext uri="{BB962C8B-B14F-4D97-AF65-F5344CB8AC3E}">
        <p14:creationId xmlns:p14="http://schemas.microsoft.com/office/powerpoint/2010/main" val="2602947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3. Visualization </a:t>
            </a:r>
            <a:r>
              <a:rPr kumimoji="1" lang="ko-KR" altLang="en-US" dirty="0"/>
              <a:t>파트에서는 </a:t>
            </a:r>
            <a:r>
              <a:rPr kumimoji="1" lang="en-US" altLang="ko-KR" dirty="0"/>
              <a:t>DESeq2 </a:t>
            </a:r>
            <a:r>
              <a:rPr kumimoji="1" lang="ko-KR" altLang="en-US" dirty="0"/>
              <a:t>결과를 가지고</a:t>
            </a:r>
            <a:r>
              <a:rPr kumimoji="1" lang="en-US" altLang="ko-KR" dirty="0"/>
              <a:t>, Volcano</a:t>
            </a:r>
            <a:r>
              <a:rPr kumimoji="1" lang="ko-KR" altLang="en-US" dirty="0"/>
              <a:t> </a:t>
            </a:r>
            <a:r>
              <a:rPr kumimoji="1" lang="en-US" altLang="ko-KR" dirty="0"/>
              <a:t>plot</a:t>
            </a:r>
            <a:r>
              <a:rPr kumimoji="1" lang="ko-KR" altLang="en-US" dirty="0"/>
              <a:t>과 </a:t>
            </a:r>
            <a:r>
              <a:rPr kumimoji="1" lang="en-US" altLang="ko-KR" dirty="0"/>
              <a:t>Heatmap plot</a:t>
            </a:r>
            <a:r>
              <a:rPr kumimoji="1" lang="ko-KR" altLang="en-US" dirty="0"/>
              <a:t>을 그려보는 실습을 진행할 예정입니다</a:t>
            </a:r>
            <a:r>
              <a:rPr kumimoji="1" lang="en-US" altLang="ko-KR" dirty="0"/>
              <a:t>.</a:t>
            </a:r>
            <a:endParaRPr kumimoji="1" lang="ko-Kore-KR" altLang="en-US" dirty="0"/>
          </a:p>
        </p:txBody>
      </p:sp>
      <p:sp>
        <p:nvSpPr>
          <p:cNvPr id="4" name="슬라이드 번호 개체 틀 3"/>
          <p:cNvSpPr>
            <a:spLocks noGrp="1"/>
          </p:cNvSpPr>
          <p:nvPr>
            <p:ph type="sldNum" sz="quarter" idx="5"/>
          </p:nvPr>
        </p:nvSpPr>
        <p:spPr/>
        <p:txBody>
          <a:bodyPr/>
          <a:lstStyle/>
          <a:p>
            <a:fld id="{E9950158-2D31-DA4F-A5EC-E279C2CDA859}" type="slidenum">
              <a:rPr kumimoji="1" lang="ko-Kore-KR" altLang="en-US" smtClean="0"/>
              <a:t>29</a:t>
            </a:fld>
            <a:endParaRPr kumimoji="1" lang="ko-Kore-KR" altLang="en-US"/>
          </a:p>
        </p:txBody>
      </p:sp>
    </p:spTree>
    <p:extLst>
      <p:ext uri="{BB962C8B-B14F-4D97-AF65-F5344CB8AC3E}">
        <p14:creationId xmlns:p14="http://schemas.microsoft.com/office/powerpoint/2010/main" val="41896931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E9950158-2D31-DA4F-A5EC-E279C2CDA859}" type="slidenum">
              <a:rPr kumimoji="1" lang="ko-Kore-KR" altLang="en-US" smtClean="0"/>
              <a:t>36</a:t>
            </a:fld>
            <a:endParaRPr kumimoji="1" lang="ko-Kore-KR" altLang="en-US"/>
          </a:p>
        </p:txBody>
      </p:sp>
    </p:spTree>
    <p:extLst>
      <p:ext uri="{BB962C8B-B14F-4D97-AF65-F5344CB8AC3E}">
        <p14:creationId xmlns:p14="http://schemas.microsoft.com/office/powerpoint/2010/main" val="2183536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앞서 </a:t>
            </a:r>
            <a:r>
              <a:rPr lang="en-US" altLang="ko-KR" dirty="0" err="1"/>
              <a:t>Deg</a:t>
            </a:r>
            <a:r>
              <a:rPr lang="en-US" altLang="ko-KR" dirty="0"/>
              <a:t> </a:t>
            </a:r>
            <a:r>
              <a:rPr lang="ko-KR" altLang="en-US" dirty="0"/>
              <a:t>분석을 통해서 </a:t>
            </a:r>
            <a:r>
              <a:rPr lang="ko-KR" altLang="en-US" dirty="0" err="1"/>
              <a:t>날짜별</a:t>
            </a:r>
            <a:r>
              <a:rPr lang="ko-KR" altLang="en-US" dirty="0"/>
              <a:t> </a:t>
            </a:r>
            <a:r>
              <a:rPr lang="en-US" altLang="ko-KR" dirty="0"/>
              <a:t>cell </a:t>
            </a:r>
            <a:r>
              <a:rPr lang="ko-KR" altLang="en-US" dirty="0"/>
              <a:t>끼리 유의미한 차이가 나는 유전자들을 뽑았습니다</a:t>
            </a:r>
            <a:r>
              <a:rPr lang="en-US" altLang="ko-KR" dirty="0"/>
              <a:t>. </a:t>
            </a:r>
            <a:r>
              <a:rPr lang="ko-KR" altLang="en-US" dirty="0"/>
              <a:t>빨간색이 표시가 된 </a:t>
            </a:r>
            <a:r>
              <a:rPr lang="en-US" altLang="ko-KR" dirty="0"/>
              <a:t>24</a:t>
            </a:r>
            <a:r>
              <a:rPr lang="ko-KR" altLang="en-US" dirty="0"/>
              <a:t>일째 </a:t>
            </a:r>
            <a:r>
              <a:rPr lang="en-US" altLang="ko-KR" dirty="0" err="1"/>
              <a:t>heatmap</a:t>
            </a:r>
            <a:r>
              <a:rPr lang="en-US" altLang="ko-KR" baseline="0" dirty="0"/>
              <a:t> </a:t>
            </a:r>
            <a:r>
              <a:rPr lang="ko-KR" altLang="en-US" baseline="0" dirty="0"/>
              <a:t>상에서 가장 많은 차이가 나는 것을 볼 수 있습니다</a:t>
            </a:r>
            <a:r>
              <a:rPr lang="en-US" altLang="ko-KR" baseline="0" dirty="0"/>
              <a:t>.</a:t>
            </a:r>
          </a:p>
          <a:p>
            <a:r>
              <a:rPr lang="ko-KR" altLang="en-US" baseline="0" dirty="0"/>
              <a:t>논문에서는 이런 유의미한 유전자들을 가지고 </a:t>
            </a:r>
            <a:r>
              <a:rPr lang="en-US" altLang="ko-KR" baseline="0" dirty="0"/>
              <a:t>gene ontology </a:t>
            </a:r>
            <a:r>
              <a:rPr lang="ko-KR" altLang="en-US" baseline="0" dirty="0"/>
              <a:t>분석을 하여서 오른쪽 그림과 같이 </a:t>
            </a:r>
            <a:r>
              <a:rPr lang="en-US" altLang="ko-KR" baseline="0" dirty="0"/>
              <a:t>CD90 like cell</a:t>
            </a:r>
            <a:r>
              <a:rPr lang="ko-KR" altLang="en-US" baseline="0" dirty="0"/>
              <a:t>이 다른 그룹보다 </a:t>
            </a:r>
            <a:r>
              <a:rPr lang="en-US" altLang="ko-KR" baseline="0" dirty="0"/>
              <a:t>cell cycle regulation</a:t>
            </a:r>
            <a:r>
              <a:rPr lang="ko-KR" altLang="en-US" baseline="0" dirty="0"/>
              <a:t>에 유</a:t>
            </a:r>
            <a:endParaRPr lang="ko-KR" altLang="en-US" dirty="0"/>
          </a:p>
        </p:txBody>
      </p:sp>
      <p:sp>
        <p:nvSpPr>
          <p:cNvPr id="4" name="슬라이드 번호 개체 틀 3"/>
          <p:cNvSpPr>
            <a:spLocks noGrp="1"/>
          </p:cNvSpPr>
          <p:nvPr>
            <p:ph type="sldNum" sz="quarter" idx="10"/>
          </p:nvPr>
        </p:nvSpPr>
        <p:spPr/>
        <p:txBody>
          <a:bodyPr/>
          <a:lstStyle/>
          <a:p>
            <a:fld id="{A37C754F-1881-4DAA-9F74-65D6B0FCD6E1}" type="slidenum">
              <a:rPr lang="ko-KR" altLang="en-US" smtClean="0"/>
              <a:t>46</a:t>
            </a:fld>
            <a:endParaRPr lang="ko-KR" altLang="en-US"/>
          </a:p>
        </p:txBody>
      </p:sp>
    </p:spTree>
    <p:extLst>
      <p:ext uri="{BB962C8B-B14F-4D97-AF65-F5344CB8AC3E}">
        <p14:creationId xmlns:p14="http://schemas.microsoft.com/office/powerpoint/2010/main" val="28923403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37C754F-1881-4DAA-9F74-65D6B0FCD6E1}" type="slidenum">
              <a:rPr lang="ko-KR" altLang="en-US" smtClean="0"/>
              <a:t>51</a:t>
            </a:fld>
            <a:endParaRPr lang="ko-KR" altLang="en-US"/>
          </a:p>
        </p:txBody>
      </p:sp>
    </p:spTree>
    <p:extLst>
      <p:ext uri="{BB962C8B-B14F-4D97-AF65-F5344CB8AC3E}">
        <p14:creationId xmlns:p14="http://schemas.microsoft.com/office/powerpoint/2010/main" val="784398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Go Term</a:t>
            </a:r>
            <a:r>
              <a:rPr lang="ko-KR" altLang="en-US" dirty="0"/>
              <a:t>에 속하는지에 따른 유의미한 유전자들과 아니라고 판단된 유전자들의 차이를 알아본다</a:t>
            </a:r>
            <a:r>
              <a:rPr lang="en-US" altLang="ko-KR" dirty="0"/>
              <a:t>. </a:t>
            </a:r>
            <a:r>
              <a:rPr lang="ko-KR" altLang="en-US" dirty="0"/>
              <a:t>즉 다시 말하면 정말로 우리가 유의미하다고 판단된 유전자들이 각 </a:t>
            </a:r>
            <a:r>
              <a:rPr lang="en-US" altLang="ko-KR" dirty="0"/>
              <a:t>GO Term</a:t>
            </a:r>
            <a:r>
              <a:rPr lang="ko-KR" altLang="en-US"/>
              <a:t>에 속</a:t>
            </a:r>
            <a:r>
              <a:rPr lang="ko-KR" altLang="en-US" baseline="0"/>
              <a:t> </a:t>
            </a:r>
            <a:endParaRPr lang="ko-KR" altLang="en-US" dirty="0"/>
          </a:p>
        </p:txBody>
      </p:sp>
      <p:sp>
        <p:nvSpPr>
          <p:cNvPr id="4" name="슬라이드 번호 개체 틀 3"/>
          <p:cNvSpPr>
            <a:spLocks noGrp="1"/>
          </p:cNvSpPr>
          <p:nvPr>
            <p:ph type="sldNum" sz="quarter" idx="10"/>
          </p:nvPr>
        </p:nvSpPr>
        <p:spPr/>
        <p:txBody>
          <a:bodyPr/>
          <a:lstStyle/>
          <a:p>
            <a:fld id="{A37C754F-1881-4DAA-9F74-65D6B0FCD6E1}" type="slidenum">
              <a:rPr lang="ko-KR" altLang="en-US" smtClean="0"/>
              <a:t>53</a:t>
            </a:fld>
            <a:endParaRPr lang="ko-KR" altLang="en-US"/>
          </a:p>
        </p:txBody>
      </p:sp>
    </p:spTree>
    <p:extLst>
      <p:ext uri="{BB962C8B-B14F-4D97-AF65-F5344CB8AC3E}">
        <p14:creationId xmlns:p14="http://schemas.microsoft.com/office/powerpoint/2010/main" val="907279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sz="1200" kern="1200">
                <a:solidFill>
                  <a:schemeClr val="tx1"/>
                </a:solidFill>
                <a:effectLst/>
                <a:latin typeface="+mn-lt"/>
                <a:ea typeface="+mn-ea"/>
                <a:cs typeface="+mn-cs"/>
              </a:rPr>
              <a:t>popliteal LNs </a:t>
            </a:r>
            <a:endParaRPr kumimoji="1" lang="en-US" altLang="ko-Kore-KR"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Kore-KR" sz="1200" kern="1200">
                <a:solidFill>
                  <a:schemeClr val="tx1"/>
                </a:solidFill>
                <a:effectLst/>
                <a:latin typeface="+mn-lt"/>
                <a:ea typeface="+mn-ea"/>
                <a:cs typeface="+mn-cs"/>
              </a:rPr>
              <a:t>drainig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Kore-KR" sz="1200" kern="1200">
                <a:solidFill>
                  <a:schemeClr val="tx1"/>
                </a:solidFill>
                <a:effectLst/>
                <a:latin typeface="+mn-lt"/>
                <a:ea typeface="+mn-ea"/>
                <a:cs typeface="+mn-cs"/>
              </a:rPr>
              <a:t>footpad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Kore-KR" sz="1200" kern="1200">
                <a:solidFill>
                  <a:schemeClr val="tx1"/>
                </a:solidFill>
                <a:effectLst/>
                <a:latin typeface="+mn-lt"/>
                <a:ea typeface="+mn-ea"/>
                <a:cs typeface="+mn-cs"/>
              </a:rPr>
              <a:t>post immunization</a:t>
            </a:r>
            <a:endParaRPr lang="en" altLang="ko-Kore-KR"/>
          </a:p>
        </p:txBody>
      </p:sp>
      <p:sp>
        <p:nvSpPr>
          <p:cNvPr id="4" name="슬라이드 번호 개체 틀 3"/>
          <p:cNvSpPr>
            <a:spLocks noGrp="1"/>
          </p:cNvSpPr>
          <p:nvPr>
            <p:ph type="sldNum" sz="quarter" idx="5"/>
          </p:nvPr>
        </p:nvSpPr>
        <p:spPr/>
        <p:txBody>
          <a:bodyPr/>
          <a:lstStyle/>
          <a:p>
            <a:fld id="{9F9605CD-1D57-C647-8B77-93B31BC3CD0F}" type="slidenum">
              <a:t>7</a:t>
            </a:fld>
            <a:endParaRPr kumimoji="1" lang="ko-Kore-KR" altLang="en-US"/>
          </a:p>
        </p:txBody>
      </p:sp>
    </p:spTree>
    <p:extLst>
      <p:ext uri="{BB962C8B-B14F-4D97-AF65-F5344CB8AC3E}">
        <p14:creationId xmlns:p14="http://schemas.microsoft.com/office/powerpoint/2010/main" val="4277025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9F9605CD-1D57-C647-8B77-93B31BC3CD0F}" type="slidenum">
              <a:t>10</a:t>
            </a:fld>
            <a:endParaRPr kumimoji="1" lang="ko-Kore-KR" altLang="en-US"/>
          </a:p>
        </p:txBody>
      </p:sp>
    </p:spTree>
    <p:extLst>
      <p:ext uri="{BB962C8B-B14F-4D97-AF65-F5344CB8AC3E}">
        <p14:creationId xmlns:p14="http://schemas.microsoft.com/office/powerpoint/2010/main" val="117263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17</a:t>
            </a:fld>
            <a:endParaRPr lang="ko-KR" altLang="en-US"/>
          </a:p>
        </p:txBody>
      </p:sp>
    </p:spTree>
    <p:extLst>
      <p:ext uri="{BB962C8B-B14F-4D97-AF65-F5344CB8AC3E}">
        <p14:creationId xmlns:p14="http://schemas.microsoft.com/office/powerpoint/2010/main" val="4127152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PCA</a:t>
            </a:r>
            <a:r>
              <a:rPr lang="ko-KR" altLang="en-US" dirty="0"/>
              <a:t>란</a:t>
            </a:r>
            <a:r>
              <a:rPr lang="en-US" altLang="ko-KR" dirty="0"/>
              <a:t>?</a:t>
            </a:r>
          </a:p>
          <a:p>
            <a:pPr marL="171450" indent="-171450">
              <a:buFontTx/>
              <a:buChar char="-"/>
            </a:pPr>
            <a:r>
              <a:rPr lang="en-US" altLang="ko-KR" dirty="0"/>
              <a:t>https://ko.wikipedia.org/wiki/%EC%A3%BC%EC%84%B1%EB%B6%84_%EB%B6%84%EC%84%9D</a:t>
            </a:r>
          </a:p>
          <a:p>
            <a:pPr marL="171450" indent="-171450">
              <a:buFontTx/>
              <a:buChar char="-"/>
            </a:pPr>
            <a:r>
              <a:rPr lang="en-US" altLang="ko-KR" dirty="0"/>
              <a:t>https://angeloyeo.github.io/2019/07/27/PCA.html</a:t>
            </a:r>
          </a:p>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18</a:t>
            </a:fld>
            <a:endParaRPr lang="ko-KR" altLang="en-US"/>
          </a:p>
        </p:txBody>
      </p:sp>
    </p:spTree>
    <p:extLst>
      <p:ext uri="{BB962C8B-B14F-4D97-AF65-F5344CB8AC3E}">
        <p14:creationId xmlns:p14="http://schemas.microsoft.com/office/powerpoint/2010/main" val="2391635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19</a:t>
            </a:fld>
            <a:endParaRPr lang="ko-KR" altLang="en-US"/>
          </a:p>
        </p:txBody>
      </p:sp>
    </p:spTree>
    <p:extLst>
      <p:ext uri="{BB962C8B-B14F-4D97-AF65-F5344CB8AC3E}">
        <p14:creationId xmlns:p14="http://schemas.microsoft.com/office/powerpoint/2010/main" val="3487034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20</a:t>
            </a:fld>
            <a:endParaRPr lang="ko-KR" altLang="en-US"/>
          </a:p>
        </p:txBody>
      </p:sp>
    </p:spTree>
    <p:extLst>
      <p:ext uri="{BB962C8B-B14F-4D97-AF65-F5344CB8AC3E}">
        <p14:creationId xmlns:p14="http://schemas.microsoft.com/office/powerpoint/2010/main" val="3937322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21</a:t>
            </a:fld>
            <a:endParaRPr lang="ko-KR" altLang="en-US"/>
          </a:p>
        </p:txBody>
      </p:sp>
    </p:spTree>
    <p:extLst>
      <p:ext uri="{BB962C8B-B14F-4D97-AF65-F5344CB8AC3E}">
        <p14:creationId xmlns:p14="http://schemas.microsoft.com/office/powerpoint/2010/main" val="4019410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22</a:t>
            </a:fld>
            <a:endParaRPr lang="ko-KR" altLang="en-US"/>
          </a:p>
        </p:txBody>
      </p:sp>
    </p:spTree>
    <p:extLst>
      <p:ext uri="{BB962C8B-B14F-4D97-AF65-F5344CB8AC3E}">
        <p14:creationId xmlns:p14="http://schemas.microsoft.com/office/powerpoint/2010/main" val="3596209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3C6C70F-9C16-2C4F-BA8C-4CAFDCCCEC8A}"/>
              </a:ext>
            </a:extLst>
          </p:cNvPr>
          <p:cNvSpPr>
            <a:spLocks noGrp="1"/>
          </p:cNvSpPr>
          <p:nvPr>
            <p:ph type="ctrTitle"/>
          </p:nvPr>
        </p:nvSpPr>
        <p:spPr>
          <a:xfrm>
            <a:off x="1524000" y="1122363"/>
            <a:ext cx="9144000" cy="2387600"/>
          </a:xfrm>
        </p:spPr>
        <p:txBody>
          <a:bodyPr anchor="b"/>
          <a:lstStyle>
            <a:lvl1pPr algn="ctr">
              <a:defRPr sz="6000"/>
            </a:lvl1pPr>
          </a:lstStyle>
          <a:p>
            <a:r>
              <a:rPr kumimoji="1" lang="ko-KR" altLang="en-US"/>
              <a:t>마스터 제목 스타일 편집</a:t>
            </a:r>
            <a:endParaRPr kumimoji="1" lang="ko-Kore-KR" altLang="en-US"/>
          </a:p>
        </p:txBody>
      </p:sp>
      <p:sp>
        <p:nvSpPr>
          <p:cNvPr id="3" name="부제목 2">
            <a:extLst>
              <a:ext uri="{FF2B5EF4-FFF2-40B4-BE49-F238E27FC236}">
                <a16:creationId xmlns:a16="http://schemas.microsoft.com/office/drawing/2014/main" id="{08001B56-AA43-0E42-8A73-BD27C42723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ko-KR" altLang="en-US"/>
              <a:t>클릭하여 마스터 부제목 스타일 편집</a:t>
            </a:r>
            <a:endParaRPr kumimoji="1" lang="ko-Kore-KR" altLang="en-US"/>
          </a:p>
        </p:txBody>
      </p:sp>
      <p:sp>
        <p:nvSpPr>
          <p:cNvPr id="4" name="날짜 개체 틀 3">
            <a:extLst>
              <a:ext uri="{FF2B5EF4-FFF2-40B4-BE49-F238E27FC236}">
                <a16:creationId xmlns:a16="http://schemas.microsoft.com/office/drawing/2014/main" id="{9FABFB99-B7BA-E040-A01C-5725B01572D5}"/>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5" name="바닥글 개체 틀 4">
            <a:extLst>
              <a:ext uri="{FF2B5EF4-FFF2-40B4-BE49-F238E27FC236}">
                <a16:creationId xmlns:a16="http://schemas.microsoft.com/office/drawing/2014/main" id="{C0988C33-EDDC-C94E-9ADB-A1F1450B599B}"/>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A5341385-3409-A14F-B234-8412A3CD21C5}"/>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853284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0277F8-6BD9-BC43-9550-AD51B495C4A1}"/>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세로 텍스트 개체 틀 2">
            <a:extLst>
              <a:ext uri="{FF2B5EF4-FFF2-40B4-BE49-F238E27FC236}">
                <a16:creationId xmlns:a16="http://schemas.microsoft.com/office/drawing/2014/main" id="{FBF4DCA4-8F8F-024D-BF69-3251683E78E2}"/>
              </a:ext>
            </a:extLst>
          </p:cNvPr>
          <p:cNvSpPr>
            <a:spLocks noGrp="1"/>
          </p:cNvSpPr>
          <p:nvPr>
            <p:ph type="body" orient="vert" idx="1"/>
          </p:nvPr>
        </p:nvSpPr>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253E1F19-CC0E-094D-817B-89A059CC35A7}"/>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5" name="바닥글 개체 틀 4">
            <a:extLst>
              <a:ext uri="{FF2B5EF4-FFF2-40B4-BE49-F238E27FC236}">
                <a16:creationId xmlns:a16="http://schemas.microsoft.com/office/drawing/2014/main" id="{87109771-7DDF-324F-AC2F-24246E51DF1F}"/>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003C3B8C-7B6B-8240-81C4-1DD13C20FF0F}"/>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2560449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5E3CE1ED-421C-4E4C-AA54-A83C329EE042}"/>
              </a:ext>
            </a:extLst>
          </p:cNvPr>
          <p:cNvSpPr>
            <a:spLocks noGrp="1"/>
          </p:cNvSpPr>
          <p:nvPr>
            <p:ph type="title" orient="vert"/>
          </p:nvPr>
        </p:nvSpPr>
        <p:spPr>
          <a:xfrm>
            <a:off x="8724900" y="365125"/>
            <a:ext cx="2628900" cy="5811838"/>
          </a:xfrm>
        </p:spPr>
        <p:txBody>
          <a:bodyPr vert="eaVert"/>
          <a:lstStyle/>
          <a:p>
            <a:r>
              <a:rPr kumimoji="1" lang="ko-KR" altLang="en-US"/>
              <a:t>마스터 제목 스타일 편집</a:t>
            </a:r>
            <a:endParaRPr kumimoji="1" lang="ko-Kore-KR" altLang="en-US"/>
          </a:p>
        </p:txBody>
      </p:sp>
      <p:sp>
        <p:nvSpPr>
          <p:cNvPr id="3" name="세로 텍스트 개체 틀 2">
            <a:extLst>
              <a:ext uri="{FF2B5EF4-FFF2-40B4-BE49-F238E27FC236}">
                <a16:creationId xmlns:a16="http://schemas.microsoft.com/office/drawing/2014/main" id="{2227C050-715D-5E4D-B9D7-144518247362}"/>
              </a:ext>
            </a:extLst>
          </p:cNvPr>
          <p:cNvSpPr>
            <a:spLocks noGrp="1"/>
          </p:cNvSpPr>
          <p:nvPr>
            <p:ph type="body" orient="vert" idx="1"/>
          </p:nvPr>
        </p:nvSpPr>
        <p:spPr>
          <a:xfrm>
            <a:off x="838200" y="365125"/>
            <a:ext cx="7734300" cy="5811838"/>
          </a:xfrm>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21229633-C033-BE4E-80D2-A50084861F6E}"/>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5" name="바닥글 개체 틀 4">
            <a:extLst>
              <a:ext uri="{FF2B5EF4-FFF2-40B4-BE49-F238E27FC236}">
                <a16:creationId xmlns:a16="http://schemas.microsoft.com/office/drawing/2014/main" id="{6B2821F6-38EA-7847-B526-DD94B936106A}"/>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09A51794-0AF4-FD4F-BBAD-859138ED1210}"/>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1776763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F5B2C4-102A-C542-8217-03DD900940A3}"/>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1E42DFE2-F8C2-4544-9F3A-CE8F1F5D0C95}"/>
              </a:ext>
            </a:extLst>
          </p:cNvPr>
          <p:cNvSpPr>
            <a:spLocks noGrp="1"/>
          </p:cNvSpPr>
          <p:nvPr>
            <p:ph idx="1"/>
          </p:nvPr>
        </p:nvSpPr>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73F9ABFC-AC5A-8341-866F-8656791C3F32}"/>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5" name="바닥글 개체 틀 4">
            <a:extLst>
              <a:ext uri="{FF2B5EF4-FFF2-40B4-BE49-F238E27FC236}">
                <a16:creationId xmlns:a16="http://schemas.microsoft.com/office/drawing/2014/main" id="{0CB93E97-D453-AB4B-A4B4-0A7A44DF221F}"/>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401E821D-D6AB-F54A-9D3F-7E85759AC0EF}"/>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1649364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550CBDC-F8C4-5443-9D00-5EABF290164B}"/>
              </a:ext>
            </a:extLst>
          </p:cNvPr>
          <p:cNvSpPr>
            <a:spLocks noGrp="1"/>
          </p:cNvSpPr>
          <p:nvPr>
            <p:ph type="title"/>
          </p:nvPr>
        </p:nvSpPr>
        <p:spPr>
          <a:xfrm>
            <a:off x="831850" y="1709738"/>
            <a:ext cx="10515600" cy="2852737"/>
          </a:xfrm>
        </p:spPr>
        <p:txBody>
          <a:bodyPr anchor="b"/>
          <a:lstStyle>
            <a:lvl1pPr>
              <a:defRPr sz="6000"/>
            </a:lvl1p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4930F307-A655-9F4E-B29C-95A9D06E0F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ko-KR" altLang="en-US"/>
              <a:t>마스터 텍스트 스타일을 편집하려면 클릭</a:t>
            </a:r>
          </a:p>
        </p:txBody>
      </p:sp>
      <p:sp>
        <p:nvSpPr>
          <p:cNvPr id="4" name="날짜 개체 틀 3">
            <a:extLst>
              <a:ext uri="{FF2B5EF4-FFF2-40B4-BE49-F238E27FC236}">
                <a16:creationId xmlns:a16="http://schemas.microsoft.com/office/drawing/2014/main" id="{05D6C262-967E-4A4A-B563-3A531B203072}"/>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5" name="바닥글 개체 틀 4">
            <a:extLst>
              <a:ext uri="{FF2B5EF4-FFF2-40B4-BE49-F238E27FC236}">
                <a16:creationId xmlns:a16="http://schemas.microsoft.com/office/drawing/2014/main" id="{DDBF8158-CE35-7F42-BABB-26A13E6868E9}"/>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9DCD391D-DE16-F944-A493-37E1FB3F5AC9}"/>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3966393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B574C0-273D-4B49-932F-AB62EBC601DD}"/>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13E85B9B-494B-9548-82D5-5B9B400C92F2}"/>
              </a:ext>
            </a:extLst>
          </p:cNvPr>
          <p:cNvSpPr>
            <a:spLocks noGrp="1"/>
          </p:cNvSpPr>
          <p:nvPr>
            <p:ph sz="half" idx="1"/>
          </p:nvPr>
        </p:nvSpPr>
        <p:spPr>
          <a:xfrm>
            <a:off x="838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내용 개체 틀 3">
            <a:extLst>
              <a:ext uri="{FF2B5EF4-FFF2-40B4-BE49-F238E27FC236}">
                <a16:creationId xmlns:a16="http://schemas.microsoft.com/office/drawing/2014/main" id="{0CD8B3F3-0441-7047-8EBE-69AC72F06B4B}"/>
              </a:ext>
            </a:extLst>
          </p:cNvPr>
          <p:cNvSpPr>
            <a:spLocks noGrp="1"/>
          </p:cNvSpPr>
          <p:nvPr>
            <p:ph sz="half" idx="2"/>
          </p:nvPr>
        </p:nvSpPr>
        <p:spPr>
          <a:xfrm>
            <a:off x="6172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5" name="날짜 개체 틀 4">
            <a:extLst>
              <a:ext uri="{FF2B5EF4-FFF2-40B4-BE49-F238E27FC236}">
                <a16:creationId xmlns:a16="http://schemas.microsoft.com/office/drawing/2014/main" id="{C37A1A30-DEE7-7F4D-AF5A-C6C7BFFEF4DC}"/>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6" name="바닥글 개체 틀 5">
            <a:extLst>
              <a:ext uri="{FF2B5EF4-FFF2-40B4-BE49-F238E27FC236}">
                <a16:creationId xmlns:a16="http://schemas.microsoft.com/office/drawing/2014/main" id="{F763E3B1-E610-DC48-9460-1F632BB2EAC9}"/>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B2BA4AFC-49F0-BC4E-A65D-8C205D5F25F9}"/>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2315973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D1C78C-49CD-D148-9855-9541B043324C}"/>
              </a:ext>
            </a:extLst>
          </p:cNvPr>
          <p:cNvSpPr>
            <a:spLocks noGrp="1"/>
          </p:cNvSpPr>
          <p:nvPr>
            <p:ph type="title"/>
          </p:nvPr>
        </p:nvSpPr>
        <p:spPr>
          <a:xfrm>
            <a:off x="839788" y="365125"/>
            <a:ext cx="10515600" cy="1325563"/>
          </a:xfrm>
        </p:spPr>
        <p:txBody>
          <a:body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A42FB789-9AE3-5640-921C-40E1B60DB7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4" name="내용 개체 틀 3">
            <a:extLst>
              <a:ext uri="{FF2B5EF4-FFF2-40B4-BE49-F238E27FC236}">
                <a16:creationId xmlns:a16="http://schemas.microsoft.com/office/drawing/2014/main" id="{7CE8A695-182F-D54F-8D88-F15E64C9EB4F}"/>
              </a:ext>
            </a:extLst>
          </p:cNvPr>
          <p:cNvSpPr>
            <a:spLocks noGrp="1"/>
          </p:cNvSpPr>
          <p:nvPr>
            <p:ph sz="half" idx="2"/>
          </p:nvPr>
        </p:nvSpPr>
        <p:spPr>
          <a:xfrm>
            <a:off x="839788" y="2505075"/>
            <a:ext cx="5157787"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5" name="텍스트 개체 틀 4">
            <a:extLst>
              <a:ext uri="{FF2B5EF4-FFF2-40B4-BE49-F238E27FC236}">
                <a16:creationId xmlns:a16="http://schemas.microsoft.com/office/drawing/2014/main" id="{31E431A7-F99E-6547-9E03-E0C5842B06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6" name="내용 개체 틀 5">
            <a:extLst>
              <a:ext uri="{FF2B5EF4-FFF2-40B4-BE49-F238E27FC236}">
                <a16:creationId xmlns:a16="http://schemas.microsoft.com/office/drawing/2014/main" id="{EBFEC41C-4223-394C-846C-3BEC2BB7AF3B}"/>
              </a:ext>
            </a:extLst>
          </p:cNvPr>
          <p:cNvSpPr>
            <a:spLocks noGrp="1"/>
          </p:cNvSpPr>
          <p:nvPr>
            <p:ph sz="quarter" idx="4"/>
          </p:nvPr>
        </p:nvSpPr>
        <p:spPr>
          <a:xfrm>
            <a:off x="6172200" y="2505075"/>
            <a:ext cx="5183188"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7" name="날짜 개체 틀 6">
            <a:extLst>
              <a:ext uri="{FF2B5EF4-FFF2-40B4-BE49-F238E27FC236}">
                <a16:creationId xmlns:a16="http://schemas.microsoft.com/office/drawing/2014/main" id="{6FFF234F-A24E-0544-90F3-CCC45AC378B6}"/>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8" name="바닥글 개체 틀 7">
            <a:extLst>
              <a:ext uri="{FF2B5EF4-FFF2-40B4-BE49-F238E27FC236}">
                <a16:creationId xmlns:a16="http://schemas.microsoft.com/office/drawing/2014/main" id="{C22F449E-9F7A-C042-8656-3B806E24D589}"/>
              </a:ext>
            </a:extLst>
          </p:cNvPr>
          <p:cNvSpPr>
            <a:spLocks noGrp="1"/>
          </p:cNvSpPr>
          <p:nvPr>
            <p:ph type="ftr" sz="quarter" idx="11"/>
          </p:nvPr>
        </p:nvSpPr>
        <p:spPr/>
        <p:txBody>
          <a:bodyPr/>
          <a:lstStyle/>
          <a:p>
            <a:endParaRPr kumimoji="1" lang="ko-Kore-KR" altLang="en-US"/>
          </a:p>
        </p:txBody>
      </p:sp>
      <p:sp>
        <p:nvSpPr>
          <p:cNvPr id="9" name="슬라이드 번호 개체 틀 8">
            <a:extLst>
              <a:ext uri="{FF2B5EF4-FFF2-40B4-BE49-F238E27FC236}">
                <a16:creationId xmlns:a16="http://schemas.microsoft.com/office/drawing/2014/main" id="{B31972D2-B9B4-6A4B-ADA3-61BDA5500353}"/>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2224301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BCD8D73-C7A1-824F-AD0B-FA16C44B4C27}"/>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날짜 개체 틀 2">
            <a:extLst>
              <a:ext uri="{FF2B5EF4-FFF2-40B4-BE49-F238E27FC236}">
                <a16:creationId xmlns:a16="http://schemas.microsoft.com/office/drawing/2014/main" id="{9481C3BA-D456-4847-9219-091A4C1CE761}"/>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4" name="바닥글 개체 틀 3">
            <a:extLst>
              <a:ext uri="{FF2B5EF4-FFF2-40B4-BE49-F238E27FC236}">
                <a16:creationId xmlns:a16="http://schemas.microsoft.com/office/drawing/2014/main" id="{39CC6319-B62A-AB48-9497-BCE9C49DA6D4}"/>
              </a:ext>
            </a:extLst>
          </p:cNvPr>
          <p:cNvSpPr>
            <a:spLocks noGrp="1"/>
          </p:cNvSpPr>
          <p:nvPr>
            <p:ph type="ftr" sz="quarter" idx="11"/>
          </p:nvPr>
        </p:nvSpPr>
        <p:spPr/>
        <p:txBody>
          <a:bodyPr/>
          <a:lstStyle/>
          <a:p>
            <a:endParaRPr kumimoji="1" lang="ko-Kore-KR" altLang="en-US"/>
          </a:p>
        </p:txBody>
      </p:sp>
      <p:sp>
        <p:nvSpPr>
          <p:cNvPr id="5" name="슬라이드 번호 개체 틀 4">
            <a:extLst>
              <a:ext uri="{FF2B5EF4-FFF2-40B4-BE49-F238E27FC236}">
                <a16:creationId xmlns:a16="http://schemas.microsoft.com/office/drawing/2014/main" id="{B6CAA88B-2FF3-B741-97EB-0FCC009C7CEE}"/>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85999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0848E6E4-465E-E34A-943B-C57B43E27FEA}"/>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3" name="바닥글 개체 틀 2">
            <a:extLst>
              <a:ext uri="{FF2B5EF4-FFF2-40B4-BE49-F238E27FC236}">
                <a16:creationId xmlns:a16="http://schemas.microsoft.com/office/drawing/2014/main" id="{843267B3-75F5-024E-AD4C-DA7756B8CACA}"/>
              </a:ext>
            </a:extLst>
          </p:cNvPr>
          <p:cNvSpPr>
            <a:spLocks noGrp="1"/>
          </p:cNvSpPr>
          <p:nvPr>
            <p:ph type="ftr" sz="quarter" idx="11"/>
          </p:nvPr>
        </p:nvSpPr>
        <p:spPr/>
        <p:txBody>
          <a:bodyPr/>
          <a:lstStyle/>
          <a:p>
            <a:endParaRPr kumimoji="1" lang="ko-Kore-KR" altLang="en-US"/>
          </a:p>
        </p:txBody>
      </p:sp>
      <p:sp>
        <p:nvSpPr>
          <p:cNvPr id="4" name="슬라이드 번호 개체 틀 3">
            <a:extLst>
              <a:ext uri="{FF2B5EF4-FFF2-40B4-BE49-F238E27FC236}">
                <a16:creationId xmlns:a16="http://schemas.microsoft.com/office/drawing/2014/main" id="{C45BE466-5C8E-9045-9FFB-5EDE91A42495}"/>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2945339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C3EF5B9-30E3-D34F-B833-4AA1EA270D08}"/>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0CFD57EE-6EE8-1445-8FC8-E0DB429287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텍스트 개체 틀 3">
            <a:extLst>
              <a:ext uri="{FF2B5EF4-FFF2-40B4-BE49-F238E27FC236}">
                <a16:creationId xmlns:a16="http://schemas.microsoft.com/office/drawing/2014/main" id="{F75AA588-5EB4-4E43-BAB0-81CFBF47D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BF0CDE8C-058D-714B-9B20-2BE8AF130BFA}"/>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6" name="바닥글 개체 틀 5">
            <a:extLst>
              <a:ext uri="{FF2B5EF4-FFF2-40B4-BE49-F238E27FC236}">
                <a16:creationId xmlns:a16="http://schemas.microsoft.com/office/drawing/2014/main" id="{8CEE5CAB-C9C0-654F-A63B-B93883048647}"/>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C2D28A3D-5EBB-5342-9BDE-F3726F66499E}"/>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3094068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7A6FD2E-A11B-E44F-8E83-34B1CA40C195}"/>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endParaRPr kumimoji="1" lang="ko-Kore-KR" altLang="en-US"/>
          </a:p>
        </p:txBody>
      </p:sp>
      <p:sp>
        <p:nvSpPr>
          <p:cNvPr id="3" name="그림 개체 틀 2">
            <a:extLst>
              <a:ext uri="{FF2B5EF4-FFF2-40B4-BE49-F238E27FC236}">
                <a16:creationId xmlns:a16="http://schemas.microsoft.com/office/drawing/2014/main" id="{FD00A8B4-7AF1-0E48-8BBC-97651E5083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ko-Kore-KR" altLang="en-US"/>
          </a:p>
        </p:txBody>
      </p:sp>
      <p:sp>
        <p:nvSpPr>
          <p:cNvPr id="4" name="텍스트 개체 틀 3">
            <a:extLst>
              <a:ext uri="{FF2B5EF4-FFF2-40B4-BE49-F238E27FC236}">
                <a16:creationId xmlns:a16="http://schemas.microsoft.com/office/drawing/2014/main" id="{C26A03E5-4738-3140-9A52-B4E23D2024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2D93C938-5609-C04C-AC34-E5D3EFDF9216}"/>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6" name="바닥글 개체 틀 5">
            <a:extLst>
              <a:ext uri="{FF2B5EF4-FFF2-40B4-BE49-F238E27FC236}">
                <a16:creationId xmlns:a16="http://schemas.microsoft.com/office/drawing/2014/main" id="{A5E47BA1-F596-C04C-8A47-A93D76BF8FA7}"/>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DC75BAD8-E4EA-E441-AA54-F4E36341ED52}"/>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581135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00D85C07-AD69-6D4E-97C3-0B99502E92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6F9CFBB5-81EF-1549-8DE0-C8B2D6C7CE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2904A1B6-CC28-3844-8A57-44E3C6CB00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03BFEC-B3BC-C447-B136-68446D61F0E3}" type="datetimeFigureOut">
              <a:t>2022. 4. 13.</a:t>
            </a:fld>
            <a:endParaRPr kumimoji="1" lang="ko-Kore-KR" altLang="en-US"/>
          </a:p>
        </p:txBody>
      </p:sp>
      <p:sp>
        <p:nvSpPr>
          <p:cNvPr id="5" name="바닥글 개체 틀 4">
            <a:extLst>
              <a:ext uri="{FF2B5EF4-FFF2-40B4-BE49-F238E27FC236}">
                <a16:creationId xmlns:a16="http://schemas.microsoft.com/office/drawing/2014/main" id="{7DA75D2E-CE15-8C4E-A784-9E58D09F8B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ore-KR" altLang="en-US"/>
          </a:p>
        </p:txBody>
      </p:sp>
      <p:sp>
        <p:nvSpPr>
          <p:cNvPr id="6" name="슬라이드 번호 개체 틀 5">
            <a:extLst>
              <a:ext uri="{FF2B5EF4-FFF2-40B4-BE49-F238E27FC236}">
                <a16:creationId xmlns:a16="http://schemas.microsoft.com/office/drawing/2014/main" id="{B015D5CA-CA52-A040-B722-D61D3959AB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C7F616-4DBD-E34D-8938-031B252F44BF}" type="slidenum">
              <a:t>‹#›</a:t>
            </a:fld>
            <a:endParaRPr kumimoji="1" lang="ko-Kore-KR" altLang="en-US"/>
          </a:p>
        </p:txBody>
      </p:sp>
    </p:spTree>
    <p:extLst>
      <p:ext uri="{BB962C8B-B14F-4D97-AF65-F5344CB8AC3E}">
        <p14:creationId xmlns:p14="http://schemas.microsoft.com/office/powerpoint/2010/main" val="921070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2.xml"/><Relationship Id="rId4" Type="http://schemas.openxmlformats.org/officeDocument/2006/relationships/hyperlink" Target="https://doi.org/10.1016/j.immuni.2021.12.015"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ncbi.nlm.nih.gov/geo/"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10.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emf"/></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bioconductor.org/packages/release/bioc/vignettes/EnhancedVolcano/inst/doc/EnhancedVolcano.html" TargetMode="External"/><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jokergoo.github.io/ComplexHeatmap-reference/book/" TargetMode="Externa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ncbi.nlm.nih.gov/geo/query/acc.cgi?acc=GSE147035" TargetMode="Externa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david.ncifcrf.gov/home.jsp"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emf"/><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hyperlink" Target="https://www.ncbi.nlm.nih.gov/geo/"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AB8B15E-8093-1B44-B478-A608B2A24277}"/>
              </a:ext>
            </a:extLst>
          </p:cNvPr>
          <p:cNvSpPr>
            <a:spLocks noGrp="1"/>
          </p:cNvSpPr>
          <p:nvPr>
            <p:ph type="title"/>
          </p:nvPr>
        </p:nvSpPr>
        <p:spPr>
          <a:xfrm>
            <a:off x="838199" y="379066"/>
            <a:ext cx="10515600" cy="646331"/>
          </a:xfrm>
          <a:noFill/>
        </p:spPr>
        <p:txBody>
          <a:bodyPr vert="horz" wrap="square" lIns="91440" tIns="45720" rIns="91440" bIns="45720" rtlCol="0" anchor="ctr">
            <a:spAutoFit/>
          </a:bodyPr>
          <a:lstStyle/>
          <a:p>
            <a:pPr algn="ctr"/>
            <a:r>
              <a:rPr kumimoji="1" lang="en" altLang="ko-Kore-KR" sz="4000" b="1">
                <a:latin typeface="+mn-lt"/>
                <a:ea typeface="+mn-ea"/>
                <a:cs typeface="+mn-cs"/>
              </a:rPr>
              <a:t>Educational session: Bulk RNA seq</a:t>
            </a:r>
            <a:endParaRPr kumimoji="1" lang="ko-Kore-KR" altLang="en-US" sz="4000" b="1">
              <a:latin typeface="+mn-lt"/>
              <a:ea typeface="+mn-ea"/>
              <a:cs typeface="+mn-cs"/>
            </a:endParaRPr>
          </a:p>
        </p:txBody>
      </p:sp>
      <p:grpSp>
        <p:nvGrpSpPr>
          <p:cNvPr id="11" name="그룹 10">
            <a:extLst>
              <a:ext uri="{FF2B5EF4-FFF2-40B4-BE49-F238E27FC236}">
                <a16:creationId xmlns:a16="http://schemas.microsoft.com/office/drawing/2014/main" id="{564D7524-47E5-4B45-A6A4-7D775FE4D0F2}"/>
              </a:ext>
            </a:extLst>
          </p:cNvPr>
          <p:cNvGrpSpPr/>
          <p:nvPr/>
        </p:nvGrpSpPr>
        <p:grpSpPr>
          <a:xfrm>
            <a:off x="124025" y="3000298"/>
            <a:ext cx="8194164" cy="3675045"/>
            <a:chOff x="170118" y="1492268"/>
            <a:chExt cx="8194164" cy="3675045"/>
          </a:xfrm>
        </p:grpSpPr>
        <p:sp>
          <p:nvSpPr>
            <p:cNvPr id="9" name="직사각형 8">
              <a:extLst>
                <a:ext uri="{FF2B5EF4-FFF2-40B4-BE49-F238E27FC236}">
                  <a16:creationId xmlns:a16="http://schemas.microsoft.com/office/drawing/2014/main" id="{A2D68A3B-9255-FB43-9013-C578AF8F85D4}"/>
                </a:ext>
              </a:extLst>
            </p:cNvPr>
            <p:cNvSpPr/>
            <p:nvPr/>
          </p:nvSpPr>
          <p:spPr>
            <a:xfrm>
              <a:off x="170118" y="1519517"/>
              <a:ext cx="8194164" cy="3647796"/>
            </a:xfrm>
            <a:prstGeom prst="rect">
              <a:avLst/>
            </a:prstGeom>
            <a:solidFill>
              <a:schemeClr val="bg1"/>
            </a:solidFill>
            <a:ln>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4" name="내용 개체 틀 7">
              <a:extLst>
                <a:ext uri="{FF2B5EF4-FFF2-40B4-BE49-F238E27FC236}">
                  <a16:creationId xmlns:a16="http://schemas.microsoft.com/office/drawing/2014/main" id="{7012DA9D-4CC1-0B4C-BD2B-AC97E9FBBCF1}"/>
                </a:ext>
              </a:extLst>
            </p:cNvPr>
            <p:cNvPicPr>
              <a:picLocks noChangeAspect="1"/>
            </p:cNvPicPr>
            <p:nvPr/>
          </p:nvPicPr>
          <p:blipFill>
            <a:blip r:embed="rId2"/>
            <a:stretch>
              <a:fillRect/>
            </a:stretch>
          </p:blipFill>
          <p:spPr>
            <a:xfrm>
              <a:off x="170118" y="1492268"/>
              <a:ext cx="2769446" cy="3596147"/>
            </a:xfrm>
            <a:prstGeom prst="rect">
              <a:avLst/>
            </a:prstGeom>
          </p:spPr>
        </p:pic>
        <p:pic>
          <p:nvPicPr>
            <p:cNvPr id="5" name="그림 4">
              <a:extLst>
                <a:ext uri="{FF2B5EF4-FFF2-40B4-BE49-F238E27FC236}">
                  <a16:creationId xmlns:a16="http://schemas.microsoft.com/office/drawing/2014/main" id="{03793018-6331-F749-9D2F-DAEF9C01C63E}"/>
                </a:ext>
              </a:extLst>
            </p:cNvPr>
            <p:cNvPicPr>
              <a:picLocks noChangeAspect="1"/>
            </p:cNvPicPr>
            <p:nvPr/>
          </p:nvPicPr>
          <p:blipFill>
            <a:blip r:embed="rId3"/>
            <a:stretch>
              <a:fillRect/>
            </a:stretch>
          </p:blipFill>
          <p:spPr>
            <a:xfrm>
              <a:off x="2939564" y="1690688"/>
              <a:ext cx="5114973" cy="3199306"/>
            </a:xfrm>
            <a:prstGeom prst="rect">
              <a:avLst/>
            </a:prstGeom>
          </p:spPr>
        </p:pic>
      </p:grpSp>
      <p:sp>
        <p:nvSpPr>
          <p:cNvPr id="6" name="TextBox 5">
            <a:extLst>
              <a:ext uri="{FF2B5EF4-FFF2-40B4-BE49-F238E27FC236}">
                <a16:creationId xmlns:a16="http://schemas.microsoft.com/office/drawing/2014/main" id="{2AC26423-B2BE-204F-A7F5-A7C7925B7207}"/>
              </a:ext>
            </a:extLst>
          </p:cNvPr>
          <p:cNvSpPr txBox="1"/>
          <p:nvPr/>
        </p:nvSpPr>
        <p:spPr>
          <a:xfrm>
            <a:off x="8347953" y="3000298"/>
            <a:ext cx="3587998" cy="1900841"/>
          </a:xfrm>
          <a:prstGeom prst="rect">
            <a:avLst/>
          </a:prstGeom>
          <a:noFill/>
        </p:spPr>
        <p:txBody>
          <a:bodyPr wrap="square" rtlCol="0">
            <a:spAutoFit/>
          </a:bodyPr>
          <a:lstStyle/>
          <a:p>
            <a:pPr>
              <a:lnSpc>
                <a:spcPct val="150000"/>
              </a:lnSpc>
            </a:pPr>
            <a:r>
              <a:rPr kumimoji="1" lang="en-US" altLang="ko-Kore-KR" sz="1600"/>
              <a:t>(post immunization</a:t>
            </a:r>
            <a:r>
              <a:rPr kumimoji="1" lang="en-US" altLang="ko-KR" sz="1600"/>
              <a:t>,</a:t>
            </a:r>
            <a:r>
              <a:rPr kumimoji="1" lang="en-US" altLang="ko-Kore-KR" sz="1600"/>
              <a:t> day 8, 12, 16, 24)</a:t>
            </a:r>
            <a:r>
              <a:rPr kumimoji="1" lang="ko-KR" altLang="en-US" sz="1600"/>
              <a:t> </a:t>
            </a:r>
            <a:r>
              <a:rPr kumimoji="1" lang="en-US" altLang="ko-Kore-KR" sz="1600"/>
              <a:t>popliteal Lymph Node</a:t>
            </a:r>
            <a:endParaRPr kumimoji="1" lang="en-US" altLang="ko-KR" sz="1600"/>
          </a:p>
          <a:p>
            <a:pPr>
              <a:lnSpc>
                <a:spcPct val="150000"/>
              </a:lnSpc>
            </a:pPr>
            <a:r>
              <a:rPr kumimoji="1" lang="ko-KR" altLang="en-US" sz="1600"/>
              <a:t>→ </a:t>
            </a:r>
            <a:r>
              <a:rPr kumimoji="1" lang="en-US" altLang="ko-KR" sz="1600"/>
              <a:t>sorting </a:t>
            </a:r>
            <a:r>
              <a:rPr kumimoji="1" lang="en-US" altLang="ko-KR" sz="1600" b="1"/>
              <a:t>GCTfh</a:t>
            </a:r>
            <a:r>
              <a:rPr kumimoji="1" lang="ko-KR" altLang="en-US" sz="1600" b="1"/>
              <a:t> </a:t>
            </a:r>
            <a:r>
              <a:rPr kumimoji="1" lang="en-US" altLang="ko-KR" sz="1600"/>
              <a:t>cell /</a:t>
            </a:r>
            <a:r>
              <a:rPr kumimoji="1" lang="ko-KR" altLang="en-US" sz="1600"/>
              <a:t> </a:t>
            </a:r>
            <a:r>
              <a:rPr kumimoji="1" lang="en-US" altLang="ko-KR" sz="1600" b="1"/>
              <a:t>GCTfh-like</a:t>
            </a:r>
            <a:r>
              <a:rPr kumimoji="1" lang="ko-KR" altLang="en-US" sz="1600" b="1"/>
              <a:t> </a:t>
            </a:r>
            <a:r>
              <a:rPr kumimoji="1" lang="en-US" altLang="ko-KR" sz="1600"/>
              <a:t>cell</a:t>
            </a:r>
            <a:r>
              <a:rPr kumimoji="1" lang="ko-KR" altLang="en-US" sz="1600"/>
              <a:t> </a:t>
            </a:r>
            <a:endParaRPr kumimoji="1" lang="en-US" altLang="ko-KR" sz="1600"/>
          </a:p>
          <a:p>
            <a:pPr>
              <a:lnSpc>
                <a:spcPct val="150000"/>
              </a:lnSpc>
            </a:pPr>
            <a:r>
              <a:rPr kumimoji="1" lang="ko-KR" altLang="en-US" sz="1600"/>
              <a:t>→ </a:t>
            </a:r>
            <a:r>
              <a:rPr kumimoji="1" lang="en-US" altLang="ko-KR" sz="1600"/>
              <a:t>RNA sequencing, </a:t>
            </a:r>
          </a:p>
          <a:p>
            <a:pPr>
              <a:lnSpc>
                <a:spcPct val="150000"/>
              </a:lnSpc>
            </a:pPr>
            <a:r>
              <a:rPr kumimoji="1" lang="en-US" altLang="ko-KR" sz="1600" b="1"/>
              <a:t>Differentailly Expressed gene </a:t>
            </a:r>
            <a:r>
              <a:rPr kumimoji="1" lang="en-US" altLang="ko-KR" sz="1600"/>
              <a:t>analysis</a:t>
            </a:r>
            <a:endParaRPr kumimoji="1" lang="ko-Kore-KR" altLang="en-US" sz="1600"/>
          </a:p>
        </p:txBody>
      </p:sp>
      <p:sp>
        <p:nvSpPr>
          <p:cNvPr id="10" name="TextBox 9">
            <a:extLst>
              <a:ext uri="{FF2B5EF4-FFF2-40B4-BE49-F238E27FC236}">
                <a16:creationId xmlns:a16="http://schemas.microsoft.com/office/drawing/2014/main" id="{B21D84D3-BA2F-1A4C-96F7-9749E44C1A8F}"/>
              </a:ext>
            </a:extLst>
          </p:cNvPr>
          <p:cNvSpPr txBox="1"/>
          <p:nvPr/>
        </p:nvSpPr>
        <p:spPr>
          <a:xfrm>
            <a:off x="142325" y="1219288"/>
            <a:ext cx="9470479" cy="965457"/>
          </a:xfrm>
          <a:prstGeom prst="rect">
            <a:avLst/>
          </a:prstGeom>
          <a:noFill/>
        </p:spPr>
        <p:txBody>
          <a:bodyPr wrap="square" rtlCol="0">
            <a:spAutoFit/>
          </a:bodyPr>
          <a:lstStyle/>
          <a:p>
            <a:pPr>
              <a:lnSpc>
                <a:spcPct val="150000"/>
              </a:lnSpc>
            </a:pPr>
            <a:r>
              <a:rPr lang="ko-KR" altLang="en-US" sz="2000" b="1"/>
              <a:t>교육 목표</a:t>
            </a:r>
            <a:endParaRPr lang="en" altLang="ko-Kore-KR" sz="2000" b="1"/>
          </a:p>
          <a:p>
            <a:pPr>
              <a:lnSpc>
                <a:spcPct val="150000"/>
              </a:lnSpc>
            </a:pPr>
            <a:r>
              <a:rPr lang="en" altLang="ko-Kore-KR" sz="2000"/>
              <a:t>G</a:t>
            </a:r>
            <a:r>
              <a:rPr lang="en-US" altLang="ko-Kore-KR" sz="2000"/>
              <a:t>ene express omnibus</a:t>
            </a:r>
            <a:r>
              <a:rPr lang="ko-KR" altLang="en-US" sz="2000"/>
              <a:t>의 </a:t>
            </a:r>
            <a:r>
              <a:rPr lang="en" altLang="ko-Kore-KR" sz="2000"/>
              <a:t>RNA seq count </a:t>
            </a:r>
            <a:r>
              <a:rPr lang="ko-KR" altLang="en-US" sz="2000"/>
              <a:t>데이터 획득</a:t>
            </a:r>
            <a:r>
              <a:rPr lang="en-US" altLang="ko-KR" sz="2000"/>
              <a:t>,</a:t>
            </a:r>
            <a:r>
              <a:rPr lang="ko-KR" altLang="en-US" sz="2000"/>
              <a:t> 처리</a:t>
            </a:r>
            <a:r>
              <a:rPr lang="en-US" altLang="ko-KR" sz="2000"/>
              <a:t>,</a:t>
            </a:r>
            <a:r>
              <a:rPr lang="ko-KR" altLang="en-US" sz="2000"/>
              <a:t> 분석 수행</a:t>
            </a:r>
            <a:endParaRPr kumimoji="1" lang="ko-Kore-KR" altLang="en-US" sz="2000"/>
          </a:p>
        </p:txBody>
      </p:sp>
      <p:sp>
        <p:nvSpPr>
          <p:cNvPr id="17" name="TextBox 16">
            <a:extLst>
              <a:ext uri="{FF2B5EF4-FFF2-40B4-BE49-F238E27FC236}">
                <a16:creationId xmlns:a16="http://schemas.microsoft.com/office/drawing/2014/main" id="{E6B684B0-64C5-F342-96F5-F975F0C2F213}"/>
              </a:ext>
            </a:extLst>
          </p:cNvPr>
          <p:cNvSpPr txBox="1"/>
          <p:nvPr/>
        </p:nvSpPr>
        <p:spPr>
          <a:xfrm>
            <a:off x="8465257" y="6410324"/>
            <a:ext cx="3602718" cy="307777"/>
          </a:xfrm>
          <a:prstGeom prst="rect">
            <a:avLst/>
          </a:prstGeom>
          <a:noFill/>
        </p:spPr>
        <p:txBody>
          <a:bodyPr wrap="none" rtlCol="0">
            <a:spAutoFit/>
          </a:bodyPr>
          <a:lstStyle/>
          <a:p>
            <a:r>
              <a:rPr lang="en" altLang="ko-Kore-KR" sz="1400" u="sng">
                <a:hlinkClick r:id="rId4" tooltip="Persistent link using digital object identifier"/>
              </a:rPr>
              <a:t>https://doi.org/10.1016/j.immuni.2021.12.015</a:t>
            </a:r>
            <a:endParaRPr kumimoji="1" lang="ko-Kore-KR" altLang="en-US" sz="1400"/>
          </a:p>
        </p:txBody>
      </p:sp>
      <p:cxnSp>
        <p:nvCxnSpPr>
          <p:cNvPr id="19" name="직선 연결선[R] 18">
            <a:extLst>
              <a:ext uri="{FF2B5EF4-FFF2-40B4-BE49-F238E27FC236}">
                <a16:creationId xmlns:a16="http://schemas.microsoft.com/office/drawing/2014/main" id="{77D76B8A-0882-1041-BA55-58C0A6E50228}"/>
              </a:ext>
            </a:extLst>
          </p:cNvPr>
          <p:cNvCxnSpPr/>
          <p:nvPr/>
        </p:nvCxnSpPr>
        <p:spPr>
          <a:xfrm>
            <a:off x="1360760" y="1183335"/>
            <a:ext cx="9690773" cy="0"/>
          </a:xfrm>
          <a:prstGeom prst="line">
            <a:avLst/>
          </a:prstGeom>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74952DE5-69A7-8244-B102-287BE14E81EB}"/>
              </a:ext>
            </a:extLst>
          </p:cNvPr>
          <p:cNvSpPr txBox="1"/>
          <p:nvPr/>
        </p:nvSpPr>
        <p:spPr>
          <a:xfrm>
            <a:off x="142325" y="2536576"/>
            <a:ext cx="2935419" cy="369332"/>
          </a:xfrm>
          <a:prstGeom prst="rect">
            <a:avLst/>
          </a:prstGeom>
          <a:noFill/>
        </p:spPr>
        <p:txBody>
          <a:bodyPr wrap="none" rtlCol="0">
            <a:spAutoFit/>
          </a:bodyPr>
          <a:lstStyle/>
          <a:p>
            <a:r>
              <a:rPr kumimoji="1" lang="ko-Kore-KR" altLang="en-US" b="1"/>
              <a:t>실습</a:t>
            </a:r>
            <a:r>
              <a:rPr kumimoji="1" lang="ko-KR" altLang="en-US" b="1"/>
              <a:t> 데이터 출처 및 디자인</a:t>
            </a:r>
            <a:endParaRPr kumimoji="1" lang="ko-Kore-KR" altLang="en-US" b="1"/>
          </a:p>
        </p:txBody>
      </p:sp>
    </p:spTree>
    <p:extLst>
      <p:ext uri="{BB962C8B-B14F-4D97-AF65-F5344CB8AC3E}">
        <p14:creationId xmlns:p14="http://schemas.microsoft.com/office/powerpoint/2010/main" val="1698261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BEC140CE-C8E5-6E43-B7B6-6D10EA9A202C}"/>
              </a:ext>
            </a:extLst>
          </p:cNvPr>
          <p:cNvPicPr>
            <a:picLocks noChangeAspect="1"/>
          </p:cNvPicPr>
          <p:nvPr/>
        </p:nvPicPr>
        <p:blipFill>
          <a:blip r:embed="rId3"/>
          <a:stretch>
            <a:fillRect/>
          </a:stretch>
        </p:blipFill>
        <p:spPr>
          <a:xfrm>
            <a:off x="554182" y="89372"/>
            <a:ext cx="11083636" cy="1362975"/>
          </a:xfrm>
          <a:prstGeom prst="rect">
            <a:avLst/>
          </a:prstGeom>
        </p:spPr>
      </p:pic>
      <p:pic>
        <p:nvPicPr>
          <p:cNvPr id="8" name="그림 7">
            <a:extLst>
              <a:ext uri="{FF2B5EF4-FFF2-40B4-BE49-F238E27FC236}">
                <a16:creationId xmlns:a16="http://schemas.microsoft.com/office/drawing/2014/main" id="{2EAEDA78-E19A-0E45-94B5-D87D97785A4D}"/>
              </a:ext>
            </a:extLst>
          </p:cNvPr>
          <p:cNvPicPr>
            <a:picLocks noChangeAspect="1"/>
          </p:cNvPicPr>
          <p:nvPr/>
        </p:nvPicPr>
        <p:blipFill>
          <a:blip r:embed="rId4"/>
          <a:stretch>
            <a:fillRect/>
          </a:stretch>
        </p:blipFill>
        <p:spPr>
          <a:xfrm>
            <a:off x="271645" y="1500980"/>
            <a:ext cx="5228086" cy="5152516"/>
          </a:xfrm>
          <a:prstGeom prst="rect">
            <a:avLst/>
          </a:prstGeom>
        </p:spPr>
      </p:pic>
      <p:pic>
        <p:nvPicPr>
          <p:cNvPr id="9" name="그림 8">
            <a:extLst>
              <a:ext uri="{FF2B5EF4-FFF2-40B4-BE49-F238E27FC236}">
                <a16:creationId xmlns:a16="http://schemas.microsoft.com/office/drawing/2014/main" id="{75D32734-1320-DB4C-916C-00FF36EAC0A7}"/>
              </a:ext>
            </a:extLst>
          </p:cNvPr>
          <p:cNvPicPr>
            <a:picLocks noChangeAspect="1"/>
          </p:cNvPicPr>
          <p:nvPr/>
        </p:nvPicPr>
        <p:blipFill>
          <a:blip r:embed="rId5"/>
          <a:stretch>
            <a:fillRect/>
          </a:stretch>
        </p:blipFill>
        <p:spPr>
          <a:xfrm>
            <a:off x="5499731" y="2084523"/>
            <a:ext cx="6451370" cy="4684105"/>
          </a:xfrm>
          <a:prstGeom prst="rect">
            <a:avLst/>
          </a:prstGeom>
        </p:spPr>
      </p:pic>
      <p:sp>
        <p:nvSpPr>
          <p:cNvPr id="10" name="직사각형 9">
            <a:extLst>
              <a:ext uri="{FF2B5EF4-FFF2-40B4-BE49-F238E27FC236}">
                <a16:creationId xmlns:a16="http://schemas.microsoft.com/office/drawing/2014/main" id="{3E84655D-473C-ED43-A8EF-E3DCCDD56313}"/>
              </a:ext>
            </a:extLst>
          </p:cNvPr>
          <p:cNvSpPr/>
          <p:nvPr/>
        </p:nvSpPr>
        <p:spPr>
          <a:xfrm>
            <a:off x="325640" y="4856950"/>
            <a:ext cx="4472821" cy="421106"/>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1" name="직사각형 10">
            <a:extLst>
              <a:ext uri="{FF2B5EF4-FFF2-40B4-BE49-F238E27FC236}">
                <a16:creationId xmlns:a16="http://schemas.microsoft.com/office/drawing/2014/main" id="{38CDA98D-4344-E241-9458-BEE8C107A695}"/>
              </a:ext>
            </a:extLst>
          </p:cNvPr>
          <p:cNvSpPr/>
          <p:nvPr/>
        </p:nvSpPr>
        <p:spPr>
          <a:xfrm>
            <a:off x="5622120" y="4785153"/>
            <a:ext cx="5412113" cy="1224037"/>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2" name="직사각형 11">
            <a:extLst>
              <a:ext uri="{FF2B5EF4-FFF2-40B4-BE49-F238E27FC236}">
                <a16:creationId xmlns:a16="http://schemas.microsoft.com/office/drawing/2014/main" id="{8506169F-F2CA-E544-A96D-A94CE4B20859}"/>
              </a:ext>
            </a:extLst>
          </p:cNvPr>
          <p:cNvSpPr/>
          <p:nvPr/>
        </p:nvSpPr>
        <p:spPr>
          <a:xfrm>
            <a:off x="325640" y="2815687"/>
            <a:ext cx="4472821" cy="463217"/>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3" name="직사각형 12">
            <a:extLst>
              <a:ext uri="{FF2B5EF4-FFF2-40B4-BE49-F238E27FC236}">
                <a16:creationId xmlns:a16="http://schemas.microsoft.com/office/drawing/2014/main" id="{0C1F98A1-9228-254C-AFB1-5382962289E3}"/>
              </a:ext>
            </a:extLst>
          </p:cNvPr>
          <p:cNvSpPr/>
          <p:nvPr/>
        </p:nvSpPr>
        <p:spPr>
          <a:xfrm>
            <a:off x="5622121" y="3197391"/>
            <a:ext cx="3822822" cy="1004219"/>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TextBox 13">
            <a:extLst>
              <a:ext uri="{FF2B5EF4-FFF2-40B4-BE49-F238E27FC236}">
                <a16:creationId xmlns:a16="http://schemas.microsoft.com/office/drawing/2014/main" id="{28F19287-54F8-8A41-B75F-EB264A1A7693}"/>
              </a:ext>
            </a:extLst>
          </p:cNvPr>
          <p:cNvSpPr txBox="1"/>
          <p:nvPr/>
        </p:nvSpPr>
        <p:spPr>
          <a:xfrm>
            <a:off x="277386" y="2237373"/>
            <a:ext cx="2284664" cy="369332"/>
          </a:xfrm>
          <a:prstGeom prst="rect">
            <a:avLst/>
          </a:prstGeom>
          <a:noFill/>
        </p:spPr>
        <p:txBody>
          <a:bodyPr wrap="none" rtlCol="0">
            <a:spAutoFit/>
          </a:bodyPr>
          <a:lstStyle/>
          <a:p>
            <a:r>
              <a:rPr kumimoji="1" lang="ko-Kore-KR" altLang="en-US">
                <a:solidFill>
                  <a:srgbClr val="FF0000"/>
                </a:solidFill>
                <a:highlight>
                  <a:srgbClr val="FFFF00"/>
                </a:highlight>
              </a:rPr>
              <a:t>제목</a:t>
            </a:r>
            <a:r>
              <a:rPr kumimoji="1" lang="ko-KR" altLang="en-US">
                <a:solidFill>
                  <a:srgbClr val="FF0000"/>
                </a:solidFill>
                <a:highlight>
                  <a:srgbClr val="FFFF00"/>
                </a:highlight>
              </a:rPr>
              <a:t> 및 </a:t>
            </a:r>
            <a:r>
              <a:rPr kumimoji="1" lang="en-US" altLang="ko-KR">
                <a:solidFill>
                  <a:srgbClr val="FF0000"/>
                </a:solidFill>
                <a:highlight>
                  <a:srgbClr val="FFFF00"/>
                </a:highlight>
              </a:rPr>
              <a:t>Oranism</a:t>
            </a:r>
            <a:r>
              <a:rPr kumimoji="1" lang="ko-KR" altLang="en-US">
                <a:solidFill>
                  <a:srgbClr val="FF0000"/>
                </a:solidFill>
                <a:highlight>
                  <a:srgbClr val="FFFF00"/>
                </a:highlight>
              </a:rPr>
              <a:t> 정보</a:t>
            </a:r>
            <a:endParaRPr kumimoji="1" lang="ko-Kore-KR" altLang="en-US">
              <a:solidFill>
                <a:srgbClr val="FF0000"/>
              </a:solidFill>
              <a:highlight>
                <a:srgbClr val="FFFF00"/>
              </a:highlight>
            </a:endParaRPr>
          </a:p>
        </p:txBody>
      </p:sp>
      <p:sp>
        <p:nvSpPr>
          <p:cNvPr id="15" name="TextBox 14">
            <a:extLst>
              <a:ext uri="{FF2B5EF4-FFF2-40B4-BE49-F238E27FC236}">
                <a16:creationId xmlns:a16="http://schemas.microsoft.com/office/drawing/2014/main" id="{588148FB-91A4-3545-ADDD-9874C339F119}"/>
              </a:ext>
            </a:extLst>
          </p:cNvPr>
          <p:cNvSpPr txBox="1"/>
          <p:nvPr/>
        </p:nvSpPr>
        <p:spPr>
          <a:xfrm>
            <a:off x="271645" y="4426575"/>
            <a:ext cx="1391728" cy="369332"/>
          </a:xfrm>
          <a:prstGeom prst="rect">
            <a:avLst/>
          </a:prstGeom>
          <a:noFill/>
        </p:spPr>
        <p:txBody>
          <a:bodyPr wrap="none" rtlCol="0">
            <a:spAutoFit/>
          </a:bodyPr>
          <a:lstStyle/>
          <a:p>
            <a:r>
              <a:rPr kumimoji="1" lang="ko-Kore-KR" altLang="en-US">
                <a:solidFill>
                  <a:srgbClr val="FF0000"/>
                </a:solidFill>
                <a:highlight>
                  <a:srgbClr val="FFFF00"/>
                </a:highlight>
              </a:rPr>
              <a:t>실험</a:t>
            </a:r>
            <a:r>
              <a:rPr kumimoji="1" lang="ko-KR" altLang="en-US">
                <a:solidFill>
                  <a:srgbClr val="FF0000"/>
                </a:solidFill>
                <a:highlight>
                  <a:srgbClr val="FFFF00"/>
                </a:highlight>
              </a:rPr>
              <a:t> 디자인</a:t>
            </a:r>
            <a:endParaRPr kumimoji="1" lang="ko-Kore-KR" altLang="en-US">
              <a:solidFill>
                <a:srgbClr val="FF0000"/>
              </a:solidFill>
              <a:highlight>
                <a:srgbClr val="FFFF00"/>
              </a:highlight>
            </a:endParaRPr>
          </a:p>
        </p:txBody>
      </p:sp>
      <p:sp>
        <p:nvSpPr>
          <p:cNvPr id="16" name="TextBox 15">
            <a:extLst>
              <a:ext uri="{FF2B5EF4-FFF2-40B4-BE49-F238E27FC236}">
                <a16:creationId xmlns:a16="http://schemas.microsoft.com/office/drawing/2014/main" id="{401404EC-BB6C-F14C-A514-351382102185}"/>
              </a:ext>
            </a:extLst>
          </p:cNvPr>
          <p:cNvSpPr txBox="1"/>
          <p:nvPr/>
        </p:nvSpPr>
        <p:spPr>
          <a:xfrm>
            <a:off x="5499731" y="2838821"/>
            <a:ext cx="2935419" cy="369332"/>
          </a:xfrm>
          <a:prstGeom prst="rect">
            <a:avLst/>
          </a:prstGeom>
          <a:noFill/>
        </p:spPr>
        <p:txBody>
          <a:bodyPr wrap="none" rtlCol="0">
            <a:spAutoFit/>
          </a:bodyPr>
          <a:lstStyle/>
          <a:p>
            <a:r>
              <a:rPr kumimoji="1" lang="ko-KR" altLang="en-US">
                <a:solidFill>
                  <a:srgbClr val="FF0000"/>
                </a:solidFill>
                <a:highlight>
                  <a:srgbClr val="FFFF00"/>
                </a:highlight>
              </a:rPr>
              <a:t>시퀀싱 플랫폼 및 샘플 목록</a:t>
            </a:r>
            <a:endParaRPr kumimoji="1" lang="ko-Kore-KR" altLang="en-US">
              <a:solidFill>
                <a:srgbClr val="FF0000"/>
              </a:solidFill>
              <a:highlight>
                <a:srgbClr val="FFFF00"/>
              </a:highlight>
            </a:endParaRPr>
          </a:p>
        </p:txBody>
      </p:sp>
      <p:sp>
        <p:nvSpPr>
          <p:cNvPr id="17" name="TextBox 16">
            <a:extLst>
              <a:ext uri="{FF2B5EF4-FFF2-40B4-BE49-F238E27FC236}">
                <a16:creationId xmlns:a16="http://schemas.microsoft.com/office/drawing/2014/main" id="{FFD0DA2B-ECE2-3840-A2B8-47448D6F060F}"/>
              </a:ext>
            </a:extLst>
          </p:cNvPr>
          <p:cNvSpPr txBox="1"/>
          <p:nvPr/>
        </p:nvSpPr>
        <p:spPr>
          <a:xfrm>
            <a:off x="9764894" y="4415821"/>
            <a:ext cx="1391728" cy="369332"/>
          </a:xfrm>
          <a:prstGeom prst="rect">
            <a:avLst/>
          </a:prstGeom>
          <a:noFill/>
        </p:spPr>
        <p:txBody>
          <a:bodyPr wrap="none" rtlCol="0">
            <a:spAutoFit/>
          </a:bodyPr>
          <a:lstStyle/>
          <a:p>
            <a:r>
              <a:rPr kumimoji="1" lang="ko-Kore-KR" altLang="en-US">
                <a:solidFill>
                  <a:srgbClr val="FF0000"/>
                </a:solidFill>
                <a:highlight>
                  <a:srgbClr val="FFFF00"/>
                </a:highlight>
              </a:rPr>
              <a:t>제공</a:t>
            </a:r>
            <a:r>
              <a:rPr kumimoji="1" lang="ko-KR" altLang="en-US">
                <a:solidFill>
                  <a:srgbClr val="FF0000"/>
                </a:solidFill>
                <a:highlight>
                  <a:srgbClr val="FFFF00"/>
                </a:highlight>
              </a:rPr>
              <a:t> </a:t>
            </a:r>
            <a:r>
              <a:rPr kumimoji="1" lang="ko-Kore-KR" altLang="en-US">
                <a:solidFill>
                  <a:srgbClr val="FF0000"/>
                </a:solidFill>
                <a:highlight>
                  <a:srgbClr val="FFFF00"/>
                </a:highlight>
              </a:rPr>
              <a:t>데이터</a:t>
            </a:r>
          </a:p>
        </p:txBody>
      </p:sp>
    </p:spTree>
    <p:extLst>
      <p:ext uri="{BB962C8B-B14F-4D97-AF65-F5344CB8AC3E}">
        <p14:creationId xmlns:p14="http://schemas.microsoft.com/office/powerpoint/2010/main" val="4041513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3CD7665-F61B-6146-BFB8-47D04B6C5F6E}"/>
              </a:ext>
            </a:extLst>
          </p:cNvPr>
          <p:cNvSpPr>
            <a:spLocks noGrp="1"/>
          </p:cNvSpPr>
          <p:nvPr>
            <p:ph type="title"/>
          </p:nvPr>
        </p:nvSpPr>
        <p:spPr/>
        <p:txBody>
          <a:bodyPr/>
          <a:lstStyle/>
          <a:p>
            <a:endParaRPr kumimoji="1" lang="ko-Kore-KR" altLang="en-US"/>
          </a:p>
        </p:txBody>
      </p:sp>
      <p:pic>
        <p:nvPicPr>
          <p:cNvPr id="4" name="내용 개체 틀 3">
            <a:extLst>
              <a:ext uri="{FF2B5EF4-FFF2-40B4-BE49-F238E27FC236}">
                <a16:creationId xmlns:a16="http://schemas.microsoft.com/office/drawing/2014/main" id="{394D974F-78BD-094A-A109-F9CF8F305150}"/>
              </a:ext>
            </a:extLst>
          </p:cNvPr>
          <p:cNvPicPr>
            <a:picLocks noGrp="1" noChangeAspect="1"/>
          </p:cNvPicPr>
          <p:nvPr>
            <p:ph idx="1"/>
          </p:nvPr>
        </p:nvPicPr>
        <p:blipFill>
          <a:blip r:embed="rId2"/>
          <a:stretch>
            <a:fillRect/>
          </a:stretch>
        </p:blipFill>
        <p:spPr>
          <a:xfrm>
            <a:off x="1221429" y="174733"/>
            <a:ext cx="9259892" cy="2908800"/>
          </a:xfrm>
          <a:prstGeom prst="rect">
            <a:avLst/>
          </a:prstGeom>
        </p:spPr>
      </p:pic>
      <p:pic>
        <p:nvPicPr>
          <p:cNvPr id="5" name="그림 4">
            <a:extLst>
              <a:ext uri="{FF2B5EF4-FFF2-40B4-BE49-F238E27FC236}">
                <a16:creationId xmlns:a16="http://schemas.microsoft.com/office/drawing/2014/main" id="{B00A4D2D-3053-184C-8C5D-A675A1D8AFA8}"/>
              </a:ext>
            </a:extLst>
          </p:cNvPr>
          <p:cNvPicPr>
            <a:picLocks noChangeAspect="1"/>
          </p:cNvPicPr>
          <p:nvPr/>
        </p:nvPicPr>
        <p:blipFill rotWithShape="1">
          <a:blip r:embed="rId3"/>
          <a:srcRect t="5895"/>
          <a:stretch/>
        </p:blipFill>
        <p:spPr>
          <a:xfrm>
            <a:off x="333292" y="3429000"/>
            <a:ext cx="3740727" cy="3063875"/>
          </a:xfrm>
          <a:prstGeom prst="rect">
            <a:avLst/>
          </a:prstGeom>
        </p:spPr>
      </p:pic>
      <p:sp>
        <p:nvSpPr>
          <p:cNvPr id="6" name="TextBox 5">
            <a:extLst>
              <a:ext uri="{FF2B5EF4-FFF2-40B4-BE49-F238E27FC236}">
                <a16:creationId xmlns:a16="http://schemas.microsoft.com/office/drawing/2014/main" id="{9C207115-359D-6948-BF22-B7DD90514640}"/>
              </a:ext>
            </a:extLst>
          </p:cNvPr>
          <p:cNvSpPr txBox="1"/>
          <p:nvPr/>
        </p:nvSpPr>
        <p:spPr>
          <a:xfrm>
            <a:off x="5035730" y="4391192"/>
            <a:ext cx="5793574" cy="523220"/>
          </a:xfrm>
          <a:prstGeom prst="rect">
            <a:avLst/>
          </a:prstGeom>
          <a:solidFill>
            <a:srgbClr val="000000">
              <a:alpha val="0"/>
            </a:srgbClr>
          </a:solidFill>
        </p:spPr>
        <p:txBody>
          <a:bodyPr wrap="none" rtlCol="0">
            <a:spAutoFit/>
          </a:bodyPr>
          <a:lstStyle/>
          <a:p>
            <a:r>
              <a:rPr kumimoji="1" lang="en" altLang="ko-Kore-KR" sz="2800"/>
              <a:t>GSM4413011_D08GCTFH-01.count</a:t>
            </a:r>
            <a:r>
              <a:rPr kumimoji="1" lang="en-US" altLang="ko-KR" sz="2800"/>
              <a:t>.txt</a:t>
            </a:r>
            <a:endParaRPr kumimoji="1" lang="ko-Kore-KR" altLang="en-US" sz="2800"/>
          </a:p>
        </p:txBody>
      </p:sp>
      <p:sp>
        <p:nvSpPr>
          <p:cNvPr id="7" name="TextBox 6">
            <a:extLst>
              <a:ext uri="{FF2B5EF4-FFF2-40B4-BE49-F238E27FC236}">
                <a16:creationId xmlns:a16="http://schemas.microsoft.com/office/drawing/2014/main" id="{30591DCE-35F6-9249-B096-38F721419755}"/>
              </a:ext>
            </a:extLst>
          </p:cNvPr>
          <p:cNvSpPr txBox="1"/>
          <p:nvPr/>
        </p:nvSpPr>
        <p:spPr>
          <a:xfrm>
            <a:off x="5069346" y="3661323"/>
            <a:ext cx="2044855" cy="369332"/>
          </a:xfrm>
          <a:prstGeom prst="rect">
            <a:avLst/>
          </a:prstGeom>
          <a:noFill/>
        </p:spPr>
        <p:txBody>
          <a:bodyPr wrap="none" rtlCol="0">
            <a:spAutoFit/>
          </a:bodyPr>
          <a:lstStyle/>
          <a:p>
            <a:r>
              <a:rPr kumimoji="1" lang="en-US" altLang="ko-Kore-KR"/>
              <a:t>GEO matrix number</a:t>
            </a:r>
            <a:endParaRPr kumimoji="1" lang="ko-Kore-KR" altLang="en-US"/>
          </a:p>
        </p:txBody>
      </p:sp>
      <p:sp>
        <p:nvSpPr>
          <p:cNvPr id="8" name="TextBox 7">
            <a:extLst>
              <a:ext uri="{FF2B5EF4-FFF2-40B4-BE49-F238E27FC236}">
                <a16:creationId xmlns:a16="http://schemas.microsoft.com/office/drawing/2014/main" id="{32B6F622-841C-5245-82A2-00666A3F2225}"/>
              </a:ext>
            </a:extLst>
          </p:cNvPr>
          <p:cNvSpPr txBox="1"/>
          <p:nvPr/>
        </p:nvSpPr>
        <p:spPr>
          <a:xfrm>
            <a:off x="7290312" y="3661323"/>
            <a:ext cx="537840" cy="369332"/>
          </a:xfrm>
          <a:prstGeom prst="rect">
            <a:avLst/>
          </a:prstGeom>
          <a:noFill/>
        </p:spPr>
        <p:txBody>
          <a:bodyPr wrap="none" rtlCol="0">
            <a:spAutoFit/>
          </a:bodyPr>
          <a:lstStyle/>
          <a:p>
            <a:r>
              <a:rPr kumimoji="1" lang="en-US" altLang="ko-Kore-KR"/>
              <a:t>Day</a:t>
            </a:r>
            <a:endParaRPr kumimoji="1" lang="ko-Kore-KR" altLang="en-US"/>
          </a:p>
        </p:txBody>
      </p:sp>
      <p:sp>
        <p:nvSpPr>
          <p:cNvPr id="9" name="TextBox 8">
            <a:extLst>
              <a:ext uri="{FF2B5EF4-FFF2-40B4-BE49-F238E27FC236}">
                <a16:creationId xmlns:a16="http://schemas.microsoft.com/office/drawing/2014/main" id="{5145AF6E-57FC-1547-9EDF-FACF196BEE3E}"/>
              </a:ext>
            </a:extLst>
          </p:cNvPr>
          <p:cNvSpPr txBox="1"/>
          <p:nvPr/>
        </p:nvSpPr>
        <p:spPr>
          <a:xfrm>
            <a:off x="7853121" y="5417090"/>
            <a:ext cx="1000595" cy="369332"/>
          </a:xfrm>
          <a:prstGeom prst="rect">
            <a:avLst/>
          </a:prstGeom>
          <a:noFill/>
        </p:spPr>
        <p:txBody>
          <a:bodyPr wrap="none" rtlCol="0">
            <a:spAutoFit/>
          </a:bodyPr>
          <a:lstStyle/>
          <a:p>
            <a:r>
              <a:rPr kumimoji="1" lang="en-US" altLang="ko-Kore-KR"/>
              <a:t>Cell type</a:t>
            </a:r>
            <a:endParaRPr kumimoji="1" lang="ko-Kore-KR" altLang="en-US"/>
          </a:p>
        </p:txBody>
      </p:sp>
      <p:sp>
        <p:nvSpPr>
          <p:cNvPr id="10" name="TextBox 9">
            <a:extLst>
              <a:ext uri="{FF2B5EF4-FFF2-40B4-BE49-F238E27FC236}">
                <a16:creationId xmlns:a16="http://schemas.microsoft.com/office/drawing/2014/main" id="{D23F4B88-71CF-5842-A1BC-92717A2FA28B}"/>
              </a:ext>
            </a:extLst>
          </p:cNvPr>
          <p:cNvSpPr txBox="1"/>
          <p:nvPr/>
        </p:nvSpPr>
        <p:spPr>
          <a:xfrm>
            <a:off x="8274428" y="3661323"/>
            <a:ext cx="1673856" cy="369332"/>
          </a:xfrm>
          <a:prstGeom prst="rect">
            <a:avLst/>
          </a:prstGeom>
          <a:noFill/>
        </p:spPr>
        <p:txBody>
          <a:bodyPr wrap="none" rtlCol="0">
            <a:spAutoFit/>
          </a:bodyPr>
          <a:lstStyle/>
          <a:p>
            <a:r>
              <a:rPr kumimoji="1" lang="en-US" altLang="ko-Kore-KR"/>
              <a:t>Sample number</a:t>
            </a:r>
            <a:endParaRPr kumimoji="1" lang="ko-Kore-KR" altLang="en-US"/>
          </a:p>
        </p:txBody>
      </p:sp>
      <p:sp>
        <p:nvSpPr>
          <p:cNvPr id="11" name="직사각형 10">
            <a:extLst>
              <a:ext uri="{FF2B5EF4-FFF2-40B4-BE49-F238E27FC236}">
                <a16:creationId xmlns:a16="http://schemas.microsoft.com/office/drawing/2014/main" id="{CDEB7126-744D-A441-8461-E82535988DD3}"/>
              </a:ext>
            </a:extLst>
          </p:cNvPr>
          <p:cNvSpPr/>
          <p:nvPr/>
        </p:nvSpPr>
        <p:spPr>
          <a:xfrm>
            <a:off x="5077799" y="4391192"/>
            <a:ext cx="2036402" cy="523220"/>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2" name="직사각형 11">
            <a:extLst>
              <a:ext uri="{FF2B5EF4-FFF2-40B4-BE49-F238E27FC236}">
                <a16:creationId xmlns:a16="http://schemas.microsoft.com/office/drawing/2014/main" id="{8518A298-9B57-FD4C-ABE8-D3FDBC8AB452}"/>
              </a:ext>
            </a:extLst>
          </p:cNvPr>
          <p:cNvSpPr/>
          <p:nvPr/>
        </p:nvSpPr>
        <p:spPr>
          <a:xfrm>
            <a:off x="7276004" y="4391192"/>
            <a:ext cx="566457" cy="523220"/>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3" name="직사각형 12">
            <a:extLst>
              <a:ext uri="{FF2B5EF4-FFF2-40B4-BE49-F238E27FC236}">
                <a16:creationId xmlns:a16="http://schemas.microsoft.com/office/drawing/2014/main" id="{A582413C-0572-BA40-9E56-396DEE8F8DB4}"/>
              </a:ext>
            </a:extLst>
          </p:cNvPr>
          <p:cNvSpPr/>
          <p:nvPr/>
        </p:nvSpPr>
        <p:spPr>
          <a:xfrm>
            <a:off x="7850204" y="4391192"/>
            <a:ext cx="1003512" cy="523220"/>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F113A07F-358D-D449-B2AD-0DCF43BA5BD9}"/>
              </a:ext>
            </a:extLst>
          </p:cNvPr>
          <p:cNvSpPr/>
          <p:nvPr/>
        </p:nvSpPr>
        <p:spPr>
          <a:xfrm>
            <a:off x="8877283" y="4391192"/>
            <a:ext cx="468146" cy="523220"/>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cxnSp>
        <p:nvCxnSpPr>
          <p:cNvPr id="16" name="직선 화살표 연결선 15">
            <a:extLst>
              <a:ext uri="{FF2B5EF4-FFF2-40B4-BE49-F238E27FC236}">
                <a16:creationId xmlns:a16="http://schemas.microsoft.com/office/drawing/2014/main" id="{F6BCC81F-0B8D-694D-AACA-5FCFCAF24110}"/>
              </a:ext>
            </a:extLst>
          </p:cNvPr>
          <p:cNvCxnSpPr>
            <a:stCxn id="13" idx="2"/>
            <a:endCxn id="9" idx="0"/>
          </p:cNvCxnSpPr>
          <p:nvPr/>
        </p:nvCxnSpPr>
        <p:spPr>
          <a:xfrm>
            <a:off x="8351960" y="4914412"/>
            <a:ext cx="1459" cy="5026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2D01C6A8-A263-3647-A611-3CDDAC8E1B49}"/>
              </a:ext>
            </a:extLst>
          </p:cNvPr>
          <p:cNvCxnSpPr>
            <a:cxnSpLocks/>
            <a:stCxn id="14" idx="0"/>
            <a:endCxn id="10" idx="2"/>
          </p:cNvCxnSpPr>
          <p:nvPr/>
        </p:nvCxnSpPr>
        <p:spPr>
          <a:xfrm flipV="1">
            <a:off x="9111356" y="4030655"/>
            <a:ext cx="0" cy="3605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66CB8AC-1E40-0347-A3A8-AF5CA6541110}"/>
              </a:ext>
            </a:extLst>
          </p:cNvPr>
          <p:cNvCxnSpPr>
            <a:cxnSpLocks/>
            <a:stCxn id="12" idx="0"/>
            <a:endCxn id="8" idx="2"/>
          </p:cNvCxnSpPr>
          <p:nvPr/>
        </p:nvCxnSpPr>
        <p:spPr>
          <a:xfrm flipH="1" flipV="1">
            <a:off x="7559232" y="4030655"/>
            <a:ext cx="1" cy="3605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268D579A-F3E5-004D-AF22-95D8B8C365A9}"/>
              </a:ext>
            </a:extLst>
          </p:cNvPr>
          <p:cNvCxnSpPr>
            <a:cxnSpLocks/>
            <a:stCxn id="11" idx="0"/>
            <a:endCxn id="7" idx="2"/>
          </p:cNvCxnSpPr>
          <p:nvPr/>
        </p:nvCxnSpPr>
        <p:spPr>
          <a:xfrm flipH="1" flipV="1">
            <a:off x="6091774" y="4030655"/>
            <a:ext cx="4226" cy="3605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7167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6B68F2-C089-C3FD-162D-1776810B6AB1}"/>
              </a:ext>
            </a:extLst>
          </p:cNvPr>
          <p:cNvSpPr>
            <a:spLocks noGrp="1"/>
          </p:cNvSpPr>
          <p:nvPr>
            <p:ph type="title"/>
          </p:nvPr>
        </p:nvSpPr>
        <p:spPr/>
        <p:txBody>
          <a:bodyPr/>
          <a:lstStyle/>
          <a:p>
            <a:r>
              <a:rPr kumimoji="1" lang="ko-Kore-KR" altLang="en-US" b="1"/>
              <a:t>사전</a:t>
            </a:r>
            <a:r>
              <a:rPr kumimoji="1" lang="ko-KR" altLang="en-US" b="1"/>
              <a:t> 배포된 스크립트</a:t>
            </a:r>
            <a:endParaRPr kumimoji="1" lang="ko-Kore-KR" altLang="en-US" b="1"/>
          </a:p>
        </p:txBody>
      </p:sp>
      <p:pic>
        <p:nvPicPr>
          <p:cNvPr id="4" name="내용 개체 틀 3">
            <a:extLst>
              <a:ext uri="{FF2B5EF4-FFF2-40B4-BE49-F238E27FC236}">
                <a16:creationId xmlns:a16="http://schemas.microsoft.com/office/drawing/2014/main" id="{47A436F1-29A9-42DE-4BFC-462579914B4D}"/>
              </a:ext>
            </a:extLst>
          </p:cNvPr>
          <p:cNvPicPr>
            <a:picLocks noGrp="1" noChangeAspect="1"/>
          </p:cNvPicPr>
          <p:nvPr>
            <p:ph idx="1"/>
          </p:nvPr>
        </p:nvPicPr>
        <p:blipFill>
          <a:blip r:embed="rId2"/>
          <a:stretch>
            <a:fillRect/>
          </a:stretch>
        </p:blipFill>
        <p:spPr>
          <a:xfrm>
            <a:off x="236093" y="2220540"/>
            <a:ext cx="4721860" cy="3450590"/>
          </a:xfrm>
          <a:prstGeom prst="rect">
            <a:avLst/>
          </a:prstGeom>
        </p:spPr>
      </p:pic>
      <p:sp>
        <p:nvSpPr>
          <p:cNvPr id="5" name="TextBox 4">
            <a:extLst>
              <a:ext uri="{FF2B5EF4-FFF2-40B4-BE49-F238E27FC236}">
                <a16:creationId xmlns:a16="http://schemas.microsoft.com/office/drawing/2014/main" id="{8ABAF18F-720F-B2FF-D1AD-6F7BB4925D47}"/>
              </a:ext>
            </a:extLst>
          </p:cNvPr>
          <p:cNvSpPr txBox="1"/>
          <p:nvPr/>
        </p:nvSpPr>
        <p:spPr>
          <a:xfrm>
            <a:off x="5314122" y="2413337"/>
            <a:ext cx="5758884" cy="3416320"/>
          </a:xfrm>
          <a:prstGeom prst="rect">
            <a:avLst/>
          </a:prstGeom>
          <a:noFill/>
        </p:spPr>
        <p:txBody>
          <a:bodyPr wrap="none" rtlCol="0">
            <a:spAutoFit/>
          </a:bodyPr>
          <a:lstStyle/>
          <a:p>
            <a:r>
              <a:rPr kumimoji="1" lang="ko-KR" altLang="en-US"/>
              <a:t>사전 배포된 </a:t>
            </a:r>
            <a:r>
              <a:rPr kumimoji="1" lang="en-US" altLang="ko-Kore-KR"/>
              <a:t>Educational_BulkRNAseq</a:t>
            </a:r>
            <a:r>
              <a:rPr kumimoji="1" lang="ko-KR" altLang="en-US"/>
              <a:t> 폴더</a:t>
            </a:r>
            <a:endParaRPr kumimoji="1" lang="en-US" altLang="ko-Kore-KR"/>
          </a:p>
          <a:p>
            <a:r>
              <a:rPr kumimoji="1" lang="en-US" altLang="ko-Kore-KR" b="1" u="sng"/>
              <a:t>Education_BulkRNAseq.Rproj</a:t>
            </a:r>
            <a:r>
              <a:rPr kumimoji="1" lang="ko-KR" altLang="en-US" b="1" u="sng"/>
              <a:t> 더블 클릭</a:t>
            </a:r>
            <a:r>
              <a:rPr kumimoji="1" lang="ko-KR" altLang="en-US"/>
              <a:t>하여 </a:t>
            </a:r>
            <a:r>
              <a:rPr kumimoji="1" lang="en-US" altLang="ko-KR"/>
              <a:t>Rstudio </a:t>
            </a:r>
            <a:r>
              <a:rPr kumimoji="1" lang="ko-KR" altLang="en-US"/>
              <a:t>실행</a:t>
            </a:r>
            <a:endParaRPr kumimoji="1" lang="en-US" altLang="ko-Kore-KR"/>
          </a:p>
          <a:p>
            <a:endParaRPr kumimoji="1" lang="en-US" altLang="ko-KR"/>
          </a:p>
          <a:p>
            <a:r>
              <a:rPr kumimoji="1" lang="ko-KR" altLang="en-US"/>
              <a:t>질문</a:t>
            </a:r>
            <a:r>
              <a:rPr kumimoji="1" lang="en-US" altLang="ko-KR"/>
              <a:t>/</a:t>
            </a:r>
            <a:r>
              <a:rPr kumimoji="1" lang="ko-KR" altLang="en-US"/>
              <a:t>에러 있으신 경우 손 들어주시면 </a:t>
            </a:r>
            <a:br>
              <a:rPr kumimoji="1" lang="en-US" altLang="ko-KR"/>
            </a:br>
            <a:r>
              <a:rPr kumimoji="1" lang="ko-KR" altLang="en-US"/>
              <a:t>조교가 도와드리겠습니다</a:t>
            </a:r>
            <a:r>
              <a:rPr kumimoji="1" lang="en-US" altLang="ko-KR"/>
              <a:t>.</a:t>
            </a:r>
            <a:endParaRPr kumimoji="1" lang="en-US" altLang="ko-Kore-KR"/>
          </a:p>
          <a:p>
            <a:br>
              <a:rPr kumimoji="1" lang="en-US" altLang="ko-Kore-KR" b="1"/>
            </a:br>
            <a:r>
              <a:rPr kumimoji="1" lang="en-US" altLang="ko-Kore-KR" b="1"/>
              <a:t>[2</a:t>
            </a:r>
            <a:r>
              <a:rPr kumimoji="1" lang="en-US" altLang="ko-KR" b="1"/>
              <a:t>.</a:t>
            </a:r>
            <a:r>
              <a:rPr kumimoji="1" lang="ko-KR" altLang="en-US" b="1"/>
              <a:t> </a:t>
            </a:r>
            <a:r>
              <a:rPr kumimoji="1" lang="en-US" altLang="ko-KR" b="1"/>
              <a:t>Practice_code] </a:t>
            </a:r>
          </a:p>
          <a:p>
            <a:r>
              <a:rPr kumimoji="1" lang="ko-KR" altLang="en-US"/>
              <a:t>  실습 세션에서 이용할 코드</a:t>
            </a:r>
            <a:endParaRPr kumimoji="1" lang="en-US" altLang="ko-KR"/>
          </a:p>
          <a:p>
            <a:endParaRPr kumimoji="1" lang="en-US" altLang="ko-Kore-KR"/>
          </a:p>
          <a:p>
            <a:r>
              <a:rPr kumimoji="1" lang="en-US" altLang="ko-Kore-KR" b="1"/>
              <a:t>[4.Code]</a:t>
            </a:r>
          </a:p>
          <a:p>
            <a:r>
              <a:rPr kumimoji="1" lang="ko-KR" altLang="en-US"/>
              <a:t>  </a:t>
            </a:r>
            <a:r>
              <a:rPr kumimoji="1" lang="en-US" altLang="ko-Kore-KR"/>
              <a:t>Practice_code</a:t>
            </a:r>
            <a:r>
              <a:rPr kumimoji="1" lang="ko-KR" altLang="en-US"/>
              <a:t> 완성본</a:t>
            </a:r>
            <a:endParaRPr kumimoji="1" lang="en-US" altLang="ko-KR"/>
          </a:p>
          <a:p>
            <a:endParaRPr kumimoji="1" lang="en-US" altLang="ko-KR"/>
          </a:p>
        </p:txBody>
      </p:sp>
    </p:spTree>
    <p:extLst>
      <p:ext uri="{BB962C8B-B14F-4D97-AF65-F5344CB8AC3E}">
        <p14:creationId xmlns:p14="http://schemas.microsoft.com/office/powerpoint/2010/main" val="706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내용 개체 틀 3">
            <a:extLst>
              <a:ext uri="{FF2B5EF4-FFF2-40B4-BE49-F238E27FC236}">
                <a16:creationId xmlns:a16="http://schemas.microsoft.com/office/drawing/2014/main" id="{DA5DEA64-9425-F9E2-D722-8C0C4BEC2679}"/>
              </a:ext>
            </a:extLst>
          </p:cNvPr>
          <p:cNvPicPr>
            <a:picLocks noChangeAspect="1"/>
          </p:cNvPicPr>
          <p:nvPr/>
        </p:nvPicPr>
        <p:blipFill>
          <a:blip r:embed="rId2"/>
          <a:stretch>
            <a:fillRect/>
          </a:stretch>
        </p:blipFill>
        <p:spPr>
          <a:xfrm>
            <a:off x="608177" y="1785813"/>
            <a:ext cx="3547604" cy="2592479"/>
          </a:xfrm>
          <a:prstGeom prst="rect">
            <a:avLst/>
          </a:prstGeom>
        </p:spPr>
      </p:pic>
      <p:sp>
        <p:nvSpPr>
          <p:cNvPr id="2" name="제목 1">
            <a:extLst>
              <a:ext uri="{FF2B5EF4-FFF2-40B4-BE49-F238E27FC236}">
                <a16:creationId xmlns:a16="http://schemas.microsoft.com/office/drawing/2014/main" id="{4146C8F3-42A5-3A4B-8414-477BE1CB0F20}"/>
              </a:ext>
            </a:extLst>
          </p:cNvPr>
          <p:cNvSpPr>
            <a:spLocks noGrp="1"/>
          </p:cNvSpPr>
          <p:nvPr>
            <p:ph type="title"/>
          </p:nvPr>
        </p:nvSpPr>
        <p:spPr/>
        <p:txBody>
          <a:bodyPr/>
          <a:lstStyle/>
          <a:p>
            <a:r>
              <a:rPr kumimoji="1" lang="en-US" altLang="ko-KR" b="1"/>
              <a:t>Input (1) group table</a:t>
            </a:r>
            <a:endParaRPr kumimoji="1" lang="ko-Kore-KR" altLang="en-US" b="1"/>
          </a:p>
        </p:txBody>
      </p:sp>
      <p:pic>
        <p:nvPicPr>
          <p:cNvPr id="8" name="내용 개체 틀 7">
            <a:extLst>
              <a:ext uri="{FF2B5EF4-FFF2-40B4-BE49-F238E27FC236}">
                <a16:creationId xmlns:a16="http://schemas.microsoft.com/office/drawing/2014/main" id="{02FE6C7A-44A2-774A-AD23-D646A08E43A0}"/>
              </a:ext>
            </a:extLst>
          </p:cNvPr>
          <p:cNvPicPr>
            <a:picLocks noGrp="1" noChangeAspect="1"/>
          </p:cNvPicPr>
          <p:nvPr>
            <p:ph idx="1"/>
          </p:nvPr>
        </p:nvPicPr>
        <p:blipFill>
          <a:blip r:embed="rId3"/>
          <a:stretch>
            <a:fillRect/>
          </a:stretch>
        </p:blipFill>
        <p:spPr>
          <a:xfrm>
            <a:off x="1377913" y="3812623"/>
            <a:ext cx="8981044" cy="7708660"/>
          </a:xfrm>
        </p:spPr>
      </p:pic>
      <p:sp>
        <p:nvSpPr>
          <p:cNvPr id="9" name="TextBox 8">
            <a:extLst>
              <a:ext uri="{FF2B5EF4-FFF2-40B4-BE49-F238E27FC236}">
                <a16:creationId xmlns:a16="http://schemas.microsoft.com/office/drawing/2014/main" id="{6EE70523-310E-CD42-8DC1-8AEE3E471001}"/>
              </a:ext>
            </a:extLst>
          </p:cNvPr>
          <p:cNvSpPr txBox="1"/>
          <p:nvPr/>
        </p:nvSpPr>
        <p:spPr>
          <a:xfrm>
            <a:off x="1694932" y="4953520"/>
            <a:ext cx="1374094" cy="369332"/>
          </a:xfrm>
          <a:prstGeom prst="rect">
            <a:avLst/>
          </a:prstGeom>
          <a:noFill/>
        </p:spPr>
        <p:txBody>
          <a:bodyPr wrap="none" rtlCol="0">
            <a:spAutoFit/>
          </a:bodyPr>
          <a:lstStyle/>
          <a:p>
            <a:r>
              <a:rPr kumimoji="1" lang="en-US" altLang="ko-Kore-KR">
                <a:solidFill>
                  <a:srgbClr val="FF0000"/>
                </a:solidFill>
                <a:highlight>
                  <a:srgbClr val="FFFF00"/>
                </a:highlight>
              </a:rPr>
              <a:t>sample </a:t>
            </a:r>
            <a:r>
              <a:rPr kumimoji="1" lang="ko-KR" altLang="en-US">
                <a:solidFill>
                  <a:srgbClr val="FF0000"/>
                </a:solidFill>
                <a:highlight>
                  <a:srgbClr val="FFFF00"/>
                </a:highlight>
              </a:rPr>
              <a:t>이름</a:t>
            </a:r>
            <a:endParaRPr kumimoji="1" lang="ko-Kore-KR" altLang="en-US">
              <a:solidFill>
                <a:srgbClr val="FF0000"/>
              </a:solidFill>
              <a:highlight>
                <a:srgbClr val="FFFF00"/>
              </a:highlight>
            </a:endParaRPr>
          </a:p>
        </p:txBody>
      </p:sp>
      <p:sp>
        <p:nvSpPr>
          <p:cNvPr id="10" name="TextBox 9">
            <a:extLst>
              <a:ext uri="{FF2B5EF4-FFF2-40B4-BE49-F238E27FC236}">
                <a16:creationId xmlns:a16="http://schemas.microsoft.com/office/drawing/2014/main" id="{62C44038-CE0E-EE4F-AB4A-DBEFD04D32A8}"/>
              </a:ext>
            </a:extLst>
          </p:cNvPr>
          <p:cNvSpPr txBox="1"/>
          <p:nvPr/>
        </p:nvSpPr>
        <p:spPr>
          <a:xfrm>
            <a:off x="3057608" y="4953520"/>
            <a:ext cx="974947" cy="369332"/>
          </a:xfrm>
          <a:prstGeom prst="rect">
            <a:avLst/>
          </a:prstGeom>
          <a:noFill/>
        </p:spPr>
        <p:txBody>
          <a:bodyPr wrap="none" rtlCol="0">
            <a:spAutoFit/>
          </a:bodyPr>
          <a:lstStyle/>
          <a:p>
            <a:r>
              <a:rPr kumimoji="1" lang="en-US" altLang="ko-Kore-KR">
                <a:solidFill>
                  <a:srgbClr val="FF0000"/>
                </a:solidFill>
                <a:highlight>
                  <a:srgbClr val="FFFF00"/>
                </a:highlight>
              </a:rPr>
              <a:t>cell type</a:t>
            </a:r>
            <a:endParaRPr kumimoji="1" lang="ko-Kore-KR" altLang="en-US">
              <a:solidFill>
                <a:srgbClr val="FF0000"/>
              </a:solidFill>
              <a:highlight>
                <a:srgbClr val="FFFF00"/>
              </a:highlight>
            </a:endParaRPr>
          </a:p>
        </p:txBody>
      </p:sp>
      <p:sp>
        <p:nvSpPr>
          <p:cNvPr id="11" name="TextBox 10">
            <a:extLst>
              <a:ext uri="{FF2B5EF4-FFF2-40B4-BE49-F238E27FC236}">
                <a16:creationId xmlns:a16="http://schemas.microsoft.com/office/drawing/2014/main" id="{516FC3A8-B76E-164E-982A-2016F56021F0}"/>
              </a:ext>
            </a:extLst>
          </p:cNvPr>
          <p:cNvSpPr txBox="1"/>
          <p:nvPr/>
        </p:nvSpPr>
        <p:spPr>
          <a:xfrm>
            <a:off x="4032555" y="4953520"/>
            <a:ext cx="553357" cy="369332"/>
          </a:xfrm>
          <a:prstGeom prst="rect">
            <a:avLst/>
          </a:prstGeom>
          <a:noFill/>
        </p:spPr>
        <p:txBody>
          <a:bodyPr wrap="none" rtlCol="0">
            <a:spAutoFit/>
          </a:bodyPr>
          <a:lstStyle/>
          <a:p>
            <a:r>
              <a:rPr kumimoji="1" lang="en-US" altLang="ko-Kore-KR">
                <a:solidFill>
                  <a:srgbClr val="FF0000"/>
                </a:solidFill>
                <a:highlight>
                  <a:srgbClr val="FFFF00"/>
                </a:highlight>
              </a:rPr>
              <a:t>pLN</a:t>
            </a:r>
            <a:endParaRPr kumimoji="1" lang="ko-Kore-KR" altLang="en-US">
              <a:solidFill>
                <a:srgbClr val="FF0000"/>
              </a:solidFill>
              <a:highlight>
                <a:srgbClr val="FFFF00"/>
              </a:highlight>
            </a:endParaRPr>
          </a:p>
        </p:txBody>
      </p:sp>
      <p:sp>
        <p:nvSpPr>
          <p:cNvPr id="12" name="TextBox 11">
            <a:extLst>
              <a:ext uri="{FF2B5EF4-FFF2-40B4-BE49-F238E27FC236}">
                <a16:creationId xmlns:a16="http://schemas.microsoft.com/office/drawing/2014/main" id="{7D192FE5-53BF-4D4E-92E4-E7936856336B}"/>
              </a:ext>
            </a:extLst>
          </p:cNvPr>
          <p:cNvSpPr txBox="1"/>
          <p:nvPr/>
        </p:nvSpPr>
        <p:spPr>
          <a:xfrm>
            <a:off x="4623722" y="4953520"/>
            <a:ext cx="517001" cy="369332"/>
          </a:xfrm>
          <a:prstGeom prst="rect">
            <a:avLst/>
          </a:prstGeom>
          <a:noFill/>
        </p:spPr>
        <p:txBody>
          <a:bodyPr wrap="none" rtlCol="0">
            <a:spAutoFit/>
          </a:bodyPr>
          <a:lstStyle/>
          <a:p>
            <a:r>
              <a:rPr kumimoji="1" lang="en-US" altLang="ko-Kore-KR">
                <a:solidFill>
                  <a:srgbClr val="FF0000"/>
                </a:solidFill>
                <a:highlight>
                  <a:srgbClr val="FFFF00"/>
                </a:highlight>
              </a:rPr>
              <a:t>day</a:t>
            </a:r>
            <a:endParaRPr kumimoji="1" lang="ko-Kore-KR" altLang="en-US">
              <a:solidFill>
                <a:srgbClr val="FF0000"/>
              </a:solidFill>
              <a:highlight>
                <a:srgbClr val="FFFF00"/>
              </a:highlight>
            </a:endParaRPr>
          </a:p>
        </p:txBody>
      </p:sp>
      <p:sp>
        <p:nvSpPr>
          <p:cNvPr id="13" name="TextBox 12">
            <a:extLst>
              <a:ext uri="{FF2B5EF4-FFF2-40B4-BE49-F238E27FC236}">
                <a16:creationId xmlns:a16="http://schemas.microsoft.com/office/drawing/2014/main" id="{B418ACD8-CE98-F845-BC7B-2B63759E2A1F}"/>
              </a:ext>
            </a:extLst>
          </p:cNvPr>
          <p:cNvSpPr txBox="1"/>
          <p:nvPr/>
        </p:nvSpPr>
        <p:spPr>
          <a:xfrm>
            <a:off x="5214889" y="4953520"/>
            <a:ext cx="958404" cy="369332"/>
          </a:xfrm>
          <a:prstGeom prst="rect">
            <a:avLst/>
          </a:prstGeom>
          <a:noFill/>
        </p:spPr>
        <p:txBody>
          <a:bodyPr wrap="none" rtlCol="0">
            <a:spAutoFit/>
          </a:bodyPr>
          <a:lstStyle/>
          <a:p>
            <a:r>
              <a:rPr kumimoji="1" lang="en-US" altLang="ko-Kore-KR">
                <a:solidFill>
                  <a:srgbClr val="FF0000"/>
                </a:solidFill>
                <a:highlight>
                  <a:srgbClr val="FFFF00"/>
                </a:highlight>
              </a:rPr>
              <a:t>file path</a:t>
            </a:r>
            <a:endParaRPr kumimoji="1" lang="ko-Kore-KR" altLang="en-US">
              <a:solidFill>
                <a:srgbClr val="FF0000"/>
              </a:solidFill>
              <a:highlight>
                <a:srgbClr val="FFFF00"/>
              </a:highlight>
            </a:endParaRPr>
          </a:p>
        </p:txBody>
      </p:sp>
      <p:sp>
        <p:nvSpPr>
          <p:cNvPr id="14" name="TextBox 13">
            <a:extLst>
              <a:ext uri="{FF2B5EF4-FFF2-40B4-BE49-F238E27FC236}">
                <a16:creationId xmlns:a16="http://schemas.microsoft.com/office/drawing/2014/main" id="{2DF57263-D639-B1A7-BEFD-B5A40E9CCE56}"/>
              </a:ext>
            </a:extLst>
          </p:cNvPr>
          <p:cNvSpPr txBox="1"/>
          <p:nvPr/>
        </p:nvSpPr>
        <p:spPr>
          <a:xfrm>
            <a:off x="4623722" y="1535148"/>
            <a:ext cx="7322517" cy="2308324"/>
          </a:xfrm>
          <a:prstGeom prst="rect">
            <a:avLst/>
          </a:prstGeom>
          <a:noFill/>
        </p:spPr>
        <p:txBody>
          <a:bodyPr wrap="none" rtlCol="0">
            <a:spAutoFit/>
          </a:bodyPr>
          <a:lstStyle/>
          <a:p>
            <a:r>
              <a:rPr kumimoji="1" lang="en-US" altLang="ko-KR"/>
              <a:t>[1.Data] </a:t>
            </a:r>
          </a:p>
          <a:p>
            <a:r>
              <a:rPr kumimoji="1" lang="en-US" altLang="ko-KR"/>
              <a:t>GEO </a:t>
            </a:r>
            <a:r>
              <a:rPr kumimoji="1" lang="ko-KR" altLang="en-US"/>
              <a:t>데이터를 다운로드 후</a:t>
            </a:r>
            <a:r>
              <a:rPr kumimoji="1" lang="en-US" altLang="ko-KR"/>
              <a:t>,</a:t>
            </a:r>
            <a:r>
              <a:rPr kumimoji="1" lang="ko-KR" altLang="en-US"/>
              <a:t> 테이블 </a:t>
            </a:r>
            <a:r>
              <a:rPr kumimoji="1" lang="en-US" altLang="ko-KR"/>
              <a:t>(.txt</a:t>
            </a:r>
            <a:r>
              <a:rPr kumimoji="1" lang="ko-KR" altLang="en-US"/>
              <a:t> 파일</a:t>
            </a:r>
            <a:r>
              <a:rPr kumimoji="1" lang="en-US" altLang="ko-KR"/>
              <a:t>)</a:t>
            </a:r>
            <a:r>
              <a:rPr kumimoji="1" lang="ko-KR" altLang="en-US"/>
              <a:t>로 구성</a:t>
            </a:r>
            <a:r>
              <a:rPr kumimoji="1" lang="en-US" altLang="ko-KR"/>
              <a:t>.</a:t>
            </a:r>
          </a:p>
          <a:p>
            <a:pPr marL="285750" indent="-285750">
              <a:buFontTx/>
              <a:buChar char="-"/>
            </a:pPr>
            <a:r>
              <a:rPr kumimoji="1" lang="en-US" altLang="ko-Kore-KR"/>
              <a:t>group_table.txt</a:t>
            </a:r>
            <a:r>
              <a:rPr kumimoji="1" lang="ko-KR" altLang="en-US"/>
              <a:t> </a:t>
            </a:r>
            <a:r>
              <a:rPr kumimoji="1" lang="en-US" altLang="ko-KR"/>
              <a:t>/</a:t>
            </a:r>
            <a:r>
              <a:rPr kumimoji="1" lang="ko-KR" altLang="en-US"/>
              <a:t> </a:t>
            </a:r>
            <a:r>
              <a:rPr kumimoji="1" lang="en-US" altLang="ko-Kore-KR"/>
              <a:t>count_table.txt</a:t>
            </a:r>
          </a:p>
          <a:p>
            <a:pPr marL="285750" indent="-285750">
              <a:buFont typeface="Wingdings" pitchFamily="2" charset="2"/>
              <a:buChar char="Ø"/>
            </a:pPr>
            <a:r>
              <a:rPr kumimoji="1" lang="ko-KR" altLang="en-US"/>
              <a:t>위 </a:t>
            </a:r>
            <a:r>
              <a:rPr kumimoji="1" lang="en-US" altLang="ko-KR"/>
              <a:t>txt</a:t>
            </a:r>
            <a:r>
              <a:rPr kumimoji="1" lang="ko-KR" altLang="en-US"/>
              <a:t> 파일을 만들기 위하여</a:t>
            </a:r>
            <a:r>
              <a:rPr kumimoji="1" lang="en-US" altLang="ko-KR"/>
              <a:t> 4. Code/1.Count_table.R</a:t>
            </a:r>
            <a:r>
              <a:rPr kumimoji="1" lang="ko-KR" altLang="en-US"/>
              <a:t> 을 사용하였음</a:t>
            </a:r>
            <a:endParaRPr kumimoji="1" lang="en-US" altLang="ko-KR"/>
          </a:p>
          <a:p>
            <a:pPr marL="285750" indent="-285750">
              <a:buFont typeface="Wingdings" pitchFamily="2" charset="2"/>
              <a:buChar char="Ø"/>
            </a:pPr>
            <a:r>
              <a:rPr kumimoji="1" lang="en-US" altLang="ko-Kore-KR"/>
              <a:t>2.Practice_code/</a:t>
            </a:r>
            <a:r>
              <a:rPr kumimoji="1" lang="en-US" altLang="ko-KR"/>
              <a:t>1.Count_table.R</a:t>
            </a:r>
            <a:r>
              <a:rPr kumimoji="1" lang="ko-KR" altLang="en-US"/>
              <a:t> 을 통하여 자체 실습 가능</a:t>
            </a:r>
            <a:br>
              <a:rPr kumimoji="1" lang="en-US" altLang="ko-KR"/>
            </a:br>
            <a:r>
              <a:rPr kumimoji="1" lang="en-US" altLang="ko-KR"/>
              <a:t>(Presentation/1.GEO.pptx </a:t>
            </a:r>
            <a:r>
              <a:rPr kumimoji="1" lang="ko-KR" altLang="en-US"/>
              <a:t>참고</a:t>
            </a:r>
            <a:r>
              <a:rPr kumimoji="1" lang="en-US" altLang="ko-KR"/>
              <a:t>)</a:t>
            </a:r>
          </a:p>
          <a:p>
            <a:pPr marL="285750" indent="-285750">
              <a:buFont typeface="Wingdings" pitchFamily="2" charset="2"/>
              <a:buChar char="Ø"/>
            </a:pPr>
            <a:r>
              <a:rPr kumimoji="1" lang="en-US" altLang="ko-Kore-KR"/>
              <a:t>2.Practice_code/</a:t>
            </a:r>
            <a:r>
              <a:rPr kumimoji="1" lang="en-US" altLang="ko-KR"/>
              <a:t>1.Count_table.R</a:t>
            </a:r>
            <a:r>
              <a:rPr kumimoji="1" lang="ko-KR" altLang="en-US"/>
              <a:t> 에서 사용되는 코드의 경우</a:t>
            </a:r>
            <a:r>
              <a:rPr kumimoji="1" lang="en-US" altLang="ko-KR"/>
              <a:t>, </a:t>
            </a:r>
            <a:br>
              <a:rPr kumimoji="1" lang="en-US" altLang="ko-KR"/>
            </a:br>
            <a:r>
              <a:rPr kumimoji="1" lang="en-US" altLang="ko-KR"/>
              <a:t>R</a:t>
            </a:r>
            <a:r>
              <a:rPr kumimoji="1" lang="ko-KR" altLang="en-US"/>
              <a:t> 관련 지식 필요 및 </a:t>
            </a:r>
            <a:r>
              <a:rPr kumimoji="1" lang="en-US" altLang="ko-KR"/>
              <a:t>bioinformatics</a:t>
            </a:r>
            <a:r>
              <a:rPr kumimoji="1" lang="ko-KR" altLang="en-US"/>
              <a:t> 기법이 아니기에 본 세션에선 생략</a:t>
            </a:r>
            <a:endParaRPr kumimoji="1" lang="en-US" altLang="ko-Kore-KR"/>
          </a:p>
        </p:txBody>
      </p:sp>
    </p:spTree>
    <p:extLst>
      <p:ext uri="{BB962C8B-B14F-4D97-AF65-F5344CB8AC3E}">
        <p14:creationId xmlns:p14="http://schemas.microsoft.com/office/powerpoint/2010/main" val="2706842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ACD0313-1B97-3E4A-9AD4-EA172DB33C8A}"/>
              </a:ext>
            </a:extLst>
          </p:cNvPr>
          <p:cNvSpPr>
            <a:spLocks noGrp="1"/>
          </p:cNvSpPr>
          <p:nvPr>
            <p:ph type="title"/>
          </p:nvPr>
        </p:nvSpPr>
        <p:spPr/>
        <p:txBody>
          <a:bodyPr/>
          <a:lstStyle/>
          <a:p>
            <a:r>
              <a:rPr kumimoji="1" lang="en-US" altLang="ko-KR" b="1"/>
              <a:t>Input (2) Count table</a:t>
            </a:r>
            <a:endParaRPr kumimoji="1" lang="ko-Kore-KR" altLang="en-US" b="1"/>
          </a:p>
        </p:txBody>
      </p:sp>
      <p:pic>
        <p:nvPicPr>
          <p:cNvPr id="7" name="그림 6">
            <a:extLst>
              <a:ext uri="{FF2B5EF4-FFF2-40B4-BE49-F238E27FC236}">
                <a16:creationId xmlns:a16="http://schemas.microsoft.com/office/drawing/2014/main" id="{872F18CD-15BB-514A-84C6-509AC995E51D}"/>
              </a:ext>
            </a:extLst>
          </p:cNvPr>
          <p:cNvPicPr>
            <a:picLocks noChangeAspect="1"/>
          </p:cNvPicPr>
          <p:nvPr/>
        </p:nvPicPr>
        <p:blipFill>
          <a:blip r:embed="rId2"/>
          <a:stretch>
            <a:fillRect/>
          </a:stretch>
        </p:blipFill>
        <p:spPr>
          <a:xfrm>
            <a:off x="0" y="1012004"/>
            <a:ext cx="12548622" cy="8089102"/>
          </a:xfrm>
          <a:prstGeom prst="rect">
            <a:avLst/>
          </a:prstGeom>
        </p:spPr>
      </p:pic>
      <p:sp>
        <p:nvSpPr>
          <p:cNvPr id="13" name="TextBox 12">
            <a:extLst>
              <a:ext uri="{FF2B5EF4-FFF2-40B4-BE49-F238E27FC236}">
                <a16:creationId xmlns:a16="http://schemas.microsoft.com/office/drawing/2014/main" id="{63408A34-BA4F-2F47-A000-0FFC108294C2}"/>
              </a:ext>
            </a:extLst>
          </p:cNvPr>
          <p:cNvSpPr txBox="1"/>
          <p:nvPr/>
        </p:nvSpPr>
        <p:spPr>
          <a:xfrm>
            <a:off x="7009862" y="2649406"/>
            <a:ext cx="1374094" cy="369332"/>
          </a:xfrm>
          <a:prstGeom prst="rect">
            <a:avLst/>
          </a:prstGeom>
          <a:noFill/>
        </p:spPr>
        <p:txBody>
          <a:bodyPr wrap="none" rtlCol="0">
            <a:spAutoFit/>
          </a:bodyPr>
          <a:lstStyle/>
          <a:p>
            <a:r>
              <a:rPr kumimoji="1" lang="en-US" altLang="ko-Kore-KR">
                <a:solidFill>
                  <a:srgbClr val="FF0000"/>
                </a:solidFill>
                <a:highlight>
                  <a:srgbClr val="FFFF00"/>
                </a:highlight>
              </a:rPr>
              <a:t>sample </a:t>
            </a:r>
            <a:r>
              <a:rPr kumimoji="1" lang="ko-KR" altLang="en-US">
                <a:solidFill>
                  <a:srgbClr val="FF0000"/>
                </a:solidFill>
                <a:highlight>
                  <a:srgbClr val="FFFF00"/>
                </a:highlight>
              </a:rPr>
              <a:t>이름</a:t>
            </a:r>
            <a:endParaRPr kumimoji="1" lang="ko-Kore-KR" altLang="en-US">
              <a:solidFill>
                <a:srgbClr val="FF0000"/>
              </a:solidFill>
              <a:highlight>
                <a:srgbClr val="FFFF00"/>
              </a:highlight>
            </a:endParaRPr>
          </a:p>
        </p:txBody>
      </p:sp>
      <p:sp>
        <p:nvSpPr>
          <p:cNvPr id="14" name="TextBox 13">
            <a:extLst>
              <a:ext uri="{FF2B5EF4-FFF2-40B4-BE49-F238E27FC236}">
                <a16:creationId xmlns:a16="http://schemas.microsoft.com/office/drawing/2014/main" id="{57B58520-D4AF-1B4F-A8DE-9CF95525C75E}"/>
              </a:ext>
            </a:extLst>
          </p:cNvPr>
          <p:cNvSpPr txBox="1"/>
          <p:nvPr/>
        </p:nvSpPr>
        <p:spPr>
          <a:xfrm>
            <a:off x="2407486" y="2437175"/>
            <a:ext cx="1368003" cy="369332"/>
          </a:xfrm>
          <a:prstGeom prst="rect">
            <a:avLst/>
          </a:prstGeom>
          <a:noFill/>
        </p:spPr>
        <p:txBody>
          <a:bodyPr wrap="none" rtlCol="0">
            <a:spAutoFit/>
          </a:bodyPr>
          <a:lstStyle/>
          <a:p>
            <a:r>
              <a:rPr kumimoji="1" lang="en-US" altLang="ko-Kore-KR">
                <a:solidFill>
                  <a:srgbClr val="FF0000"/>
                </a:solidFill>
                <a:highlight>
                  <a:srgbClr val="FFFF00"/>
                </a:highlight>
              </a:rPr>
              <a:t>gene symbol</a:t>
            </a:r>
            <a:endParaRPr kumimoji="1" lang="ko-Kore-KR" altLang="en-US">
              <a:solidFill>
                <a:srgbClr val="FF0000"/>
              </a:solidFill>
              <a:highlight>
                <a:srgbClr val="FFFF00"/>
              </a:highlight>
            </a:endParaRPr>
          </a:p>
        </p:txBody>
      </p:sp>
      <p:sp>
        <p:nvSpPr>
          <p:cNvPr id="15" name="TextBox 14">
            <a:extLst>
              <a:ext uri="{FF2B5EF4-FFF2-40B4-BE49-F238E27FC236}">
                <a16:creationId xmlns:a16="http://schemas.microsoft.com/office/drawing/2014/main" id="{F206E83F-930A-EB4B-8783-0C2053DE6C78}"/>
              </a:ext>
            </a:extLst>
          </p:cNvPr>
          <p:cNvSpPr txBox="1"/>
          <p:nvPr/>
        </p:nvSpPr>
        <p:spPr>
          <a:xfrm>
            <a:off x="5913892" y="5018614"/>
            <a:ext cx="720838" cy="369332"/>
          </a:xfrm>
          <a:prstGeom prst="rect">
            <a:avLst/>
          </a:prstGeom>
          <a:noFill/>
        </p:spPr>
        <p:txBody>
          <a:bodyPr wrap="none" rtlCol="0">
            <a:spAutoFit/>
          </a:bodyPr>
          <a:lstStyle/>
          <a:p>
            <a:r>
              <a:rPr kumimoji="1" lang="en-US" altLang="ko-Kore-KR">
                <a:solidFill>
                  <a:srgbClr val="FF0000"/>
                </a:solidFill>
                <a:highlight>
                  <a:srgbClr val="FFFF00"/>
                </a:highlight>
              </a:rPr>
              <a:t>count</a:t>
            </a:r>
            <a:endParaRPr kumimoji="1" lang="ko-Kore-KR" altLang="en-US">
              <a:solidFill>
                <a:srgbClr val="FF0000"/>
              </a:solidFill>
              <a:highlight>
                <a:srgbClr val="FFFF00"/>
              </a:highlight>
            </a:endParaRPr>
          </a:p>
        </p:txBody>
      </p:sp>
      <p:sp>
        <p:nvSpPr>
          <p:cNvPr id="22" name="직사각형 21">
            <a:extLst>
              <a:ext uri="{FF2B5EF4-FFF2-40B4-BE49-F238E27FC236}">
                <a16:creationId xmlns:a16="http://schemas.microsoft.com/office/drawing/2014/main" id="{A12EFD23-856A-7A4F-93C5-8FE672141BA5}"/>
              </a:ext>
            </a:extLst>
          </p:cNvPr>
          <p:cNvSpPr/>
          <p:nvPr/>
        </p:nvSpPr>
        <p:spPr>
          <a:xfrm>
            <a:off x="2555841" y="3061225"/>
            <a:ext cx="1219648" cy="3780873"/>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3" name="직사각형 22">
            <a:extLst>
              <a:ext uri="{FF2B5EF4-FFF2-40B4-BE49-F238E27FC236}">
                <a16:creationId xmlns:a16="http://schemas.microsoft.com/office/drawing/2014/main" id="{D9BB7284-17A1-274C-BF40-874B944063F6}"/>
              </a:ext>
            </a:extLst>
          </p:cNvPr>
          <p:cNvSpPr/>
          <p:nvPr/>
        </p:nvSpPr>
        <p:spPr>
          <a:xfrm>
            <a:off x="3830040" y="3061224"/>
            <a:ext cx="8041257" cy="197415"/>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4" name="직사각형 23">
            <a:extLst>
              <a:ext uri="{FF2B5EF4-FFF2-40B4-BE49-F238E27FC236}">
                <a16:creationId xmlns:a16="http://schemas.microsoft.com/office/drawing/2014/main" id="{AC7BAE2F-E0EB-2049-99CA-7E661FCBD01B}"/>
              </a:ext>
            </a:extLst>
          </p:cNvPr>
          <p:cNvSpPr/>
          <p:nvPr/>
        </p:nvSpPr>
        <p:spPr>
          <a:xfrm>
            <a:off x="3830040" y="3281010"/>
            <a:ext cx="8041256" cy="3462234"/>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19182378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348866"/>
            <a:ext cx="9144000" cy="2387600"/>
          </a:xfrm>
        </p:spPr>
        <p:txBody>
          <a:bodyPr/>
          <a:lstStyle/>
          <a:p>
            <a:r>
              <a:rPr lang="en-US" altLang="ko-KR" dirty="0">
                <a:latin typeface="Arial" panose="020B0604020202020204" pitchFamily="34" charset="0"/>
                <a:cs typeface="Arial" panose="020B0604020202020204" pitchFamily="34" charset="0"/>
              </a:rPr>
              <a:t>DEG analysis</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176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34818"/>
            <a:ext cx="10515600" cy="788172"/>
          </a:xfrm>
        </p:spPr>
        <p:txBody>
          <a:bodyPr/>
          <a:lstStyle/>
          <a:p>
            <a:r>
              <a:rPr lang="en-US" altLang="ko-KR" dirty="0"/>
              <a:t>Workflow</a:t>
            </a:r>
            <a:endParaRPr lang="ko-KR" altLang="en-US" dirty="0"/>
          </a:p>
        </p:txBody>
      </p:sp>
      <p:sp>
        <p:nvSpPr>
          <p:cNvPr id="5" name="내용 개체 틀 4"/>
          <p:cNvSpPr>
            <a:spLocks noGrp="1"/>
          </p:cNvSpPr>
          <p:nvPr>
            <p:ph idx="1"/>
          </p:nvPr>
        </p:nvSpPr>
        <p:spPr>
          <a:xfrm>
            <a:off x="3583456" y="1235021"/>
            <a:ext cx="6830415" cy="492868"/>
          </a:xfrm>
        </p:spPr>
        <p:txBody>
          <a:bodyPr anchor="ctr">
            <a:normAutofit/>
          </a:bodyPr>
          <a:lstStyle/>
          <a:p>
            <a:pPr marL="0" indent="0">
              <a:buNone/>
            </a:pPr>
            <a:r>
              <a:rPr lang="en-US" altLang="ko-KR" sz="1800" dirty="0"/>
              <a:t>1. Packages, Input data </a:t>
            </a:r>
            <a:r>
              <a:rPr lang="ko-KR" altLang="en-US" sz="1800" dirty="0"/>
              <a:t>불러오기</a:t>
            </a:r>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12" name="내용 개체 틀 4"/>
          <p:cNvSpPr txBox="1">
            <a:spLocks/>
          </p:cNvSpPr>
          <p:nvPr/>
        </p:nvSpPr>
        <p:spPr>
          <a:xfrm>
            <a:off x="3583458" y="2483754"/>
            <a:ext cx="6830415" cy="492868"/>
          </a:xfrm>
          <a:prstGeom prst="rect">
            <a:avLst/>
          </a:prstGeom>
        </p:spPr>
        <p:txBody>
          <a:bodyPr vert="horz" lIns="91440" tIns="45720" rIns="91440" bIns="45720" rtlCol="0" anchor="ct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ko-KR" sz="1800" dirty="0"/>
              <a:t>2. PCA plot </a:t>
            </a:r>
            <a:r>
              <a:rPr lang="ko-KR" altLang="en-US" sz="1800" dirty="0"/>
              <a:t>그리기</a:t>
            </a:r>
          </a:p>
        </p:txBody>
      </p:sp>
      <p:sp>
        <p:nvSpPr>
          <p:cNvPr id="13" name="내용 개체 틀 4"/>
          <p:cNvSpPr txBox="1">
            <a:spLocks/>
          </p:cNvSpPr>
          <p:nvPr/>
        </p:nvSpPr>
        <p:spPr>
          <a:xfrm>
            <a:off x="3583457" y="3553237"/>
            <a:ext cx="6830415" cy="492868"/>
          </a:xfrm>
          <a:prstGeom prst="rect">
            <a:avLst/>
          </a:prstGeom>
        </p:spPr>
        <p:txBody>
          <a:bodyPr vert="horz" lIns="91440" tIns="45720" rIns="91440" bIns="45720" rtlCol="0" anchor="ct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ko-KR" sz="1800" dirty="0"/>
              <a:t>3. Correlation plot </a:t>
            </a:r>
            <a:r>
              <a:rPr lang="ko-KR" altLang="en-US" sz="1800" dirty="0"/>
              <a:t>그리기</a:t>
            </a:r>
          </a:p>
        </p:txBody>
      </p:sp>
      <p:sp>
        <p:nvSpPr>
          <p:cNvPr id="14" name="내용 개체 틀 4"/>
          <p:cNvSpPr txBox="1">
            <a:spLocks/>
          </p:cNvSpPr>
          <p:nvPr/>
        </p:nvSpPr>
        <p:spPr>
          <a:xfrm>
            <a:off x="3583457" y="5279289"/>
            <a:ext cx="6830415" cy="492868"/>
          </a:xfrm>
          <a:prstGeom prst="rect">
            <a:avLst/>
          </a:prstGeom>
        </p:spPr>
        <p:txBody>
          <a:bodyPr vert="horz" lIns="91440" tIns="45720" rIns="91440" bIns="45720" rtlCol="0" anchor="ct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ko-KR" sz="1800" dirty="0"/>
              <a:t>4. DEG </a:t>
            </a:r>
            <a:r>
              <a:rPr lang="ko-KR" altLang="en-US" sz="1800" dirty="0"/>
              <a:t>분석</a:t>
            </a:r>
          </a:p>
        </p:txBody>
      </p:sp>
      <p:sp>
        <p:nvSpPr>
          <p:cNvPr id="2" name="TextBox 1">
            <a:extLst>
              <a:ext uri="{FF2B5EF4-FFF2-40B4-BE49-F238E27FC236}">
                <a16:creationId xmlns:a16="http://schemas.microsoft.com/office/drawing/2014/main" id="{B57D1D50-C100-4846-B8D3-0AF4330013E4}"/>
              </a:ext>
            </a:extLst>
          </p:cNvPr>
          <p:cNvSpPr txBox="1"/>
          <p:nvPr/>
        </p:nvSpPr>
        <p:spPr>
          <a:xfrm>
            <a:off x="3467343" y="1866746"/>
            <a:ext cx="5202322" cy="400110"/>
          </a:xfrm>
          <a:prstGeom prst="rect">
            <a:avLst/>
          </a:prstGeom>
          <a:noFill/>
        </p:spPr>
        <p:txBody>
          <a:bodyPr wrap="none" rtlCol="0">
            <a:spAutoFit/>
          </a:bodyPr>
          <a:lstStyle/>
          <a:p>
            <a:r>
              <a:rPr kumimoji="1" lang="en-US" altLang="ko-KR" sz="2000" b="1" dirty="0"/>
              <a:t>&lt; Explanatory Analysis &amp; Visualization &gt;</a:t>
            </a:r>
            <a:endParaRPr kumimoji="1" lang="ko-KR" altLang="en-US" sz="1000" dirty="0"/>
          </a:p>
        </p:txBody>
      </p:sp>
      <p:sp>
        <p:nvSpPr>
          <p:cNvPr id="16" name="TextBox 15">
            <a:extLst>
              <a:ext uri="{FF2B5EF4-FFF2-40B4-BE49-F238E27FC236}">
                <a16:creationId xmlns:a16="http://schemas.microsoft.com/office/drawing/2014/main" id="{185F3932-CD6A-EE4C-BEA6-A1830EE377A8}"/>
              </a:ext>
            </a:extLst>
          </p:cNvPr>
          <p:cNvSpPr txBox="1"/>
          <p:nvPr/>
        </p:nvSpPr>
        <p:spPr>
          <a:xfrm>
            <a:off x="3467343" y="4046105"/>
            <a:ext cx="2856488" cy="400110"/>
          </a:xfrm>
          <a:prstGeom prst="rect">
            <a:avLst/>
          </a:prstGeom>
          <a:noFill/>
        </p:spPr>
        <p:txBody>
          <a:bodyPr wrap="none" rtlCol="0">
            <a:spAutoFit/>
          </a:bodyPr>
          <a:lstStyle/>
          <a:p>
            <a:r>
              <a:rPr kumimoji="1" lang="en-US" altLang="ko-KR" sz="2000" b="1" dirty="0"/>
              <a:t>&lt; Statistical Testing &gt;</a:t>
            </a:r>
            <a:endParaRPr kumimoji="1" lang="ko-KR" altLang="en-US" sz="2000" b="1" dirty="0"/>
          </a:p>
        </p:txBody>
      </p:sp>
      <p:pic>
        <p:nvPicPr>
          <p:cNvPr id="3" name="그림 2"/>
          <p:cNvPicPr>
            <a:picLocks noChangeAspect="1"/>
          </p:cNvPicPr>
          <p:nvPr/>
        </p:nvPicPr>
        <p:blipFill>
          <a:blip r:embed="rId2"/>
          <a:stretch>
            <a:fillRect/>
          </a:stretch>
        </p:blipFill>
        <p:spPr>
          <a:xfrm>
            <a:off x="186599" y="706641"/>
            <a:ext cx="2667311" cy="6038850"/>
          </a:xfrm>
          <a:prstGeom prst="rect">
            <a:avLst/>
          </a:prstGeom>
        </p:spPr>
      </p:pic>
      <p:sp>
        <p:nvSpPr>
          <p:cNvPr id="8" name="직사각형 7"/>
          <p:cNvSpPr/>
          <p:nvPr/>
        </p:nvSpPr>
        <p:spPr>
          <a:xfrm>
            <a:off x="186599" y="903953"/>
            <a:ext cx="3232104" cy="1134398"/>
          </a:xfrm>
          <a:prstGeom prst="rect">
            <a:avLst/>
          </a:prstGeom>
          <a:solidFill>
            <a:schemeClr val="tx1">
              <a:lumMod val="50000"/>
              <a:lumOff val="50000"/>
              <a:alpha val="20000"/>
            </a:schemeClr>
          </a:solid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186599" y="2119583"/>
            <a:ext cx="3232104" cy="1227802"/>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186599" y="3374231"/>
            <a:ext cx="3232104" cy="845344"/>
          </a:xfrm>
          <a:prstGeom prst="rect">
            <a:avLst/>
          </a:prstGeom>
          <a:solidFill>
            <a:schemeClr val="accent4">
              <a:alpha val="20000"/>
            </a:schemeClr>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186599" y="4300538"/>
            <a:ext cx="3232104" cy="2450370"/>
          </a:xfrm>
          <a:prstGeom prst="rect">
            <a:avLst/>
          </a:prstGeom>
          <a:solidFill>
            <a:schemeClr val="accent6">
              <a:alpha val="20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30283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0515600" cy="4351338"/>
          </a:xfrm>
        </p:spPr>
        <p:txBody>
          <a:bodyPr>
            <a:normAutofit/>
          </a:bodyPr>
          <a:lstStyle/>
          <a:p>
            <a:pPr>
              <a:lnSpc>
                <a:spcPct val="130000"/>
              </a:lnSpc>
            </a:pPr>
            <a:r>
              <a:rPr lang="ko-KR" altLang="en-US" sz="1800" dirty="0"/>
              <a:t>같은 조건을 가진 </a:t>
            </a:r>
            <a:r>
              <a:rPr lang="en-US" altLang="ko-KR" sz="1800" dirty="0"/>
              <a:t>Sample</a:t>
            </a:r>
            <a:r>
              <a:rPr lang="ko-KR" altLang="en-US" sz="1800" dirty="0"/>
              <a:t>은 유사한 </a:t>
            </a:r>
            <a:r>
              <a:rPr lang="en-US" altLang="ko-KR" sz="1800" dirty="0"/>
              <a:t>Gene expression </a:t>
            </a:r>
            <a:r>
              <a:rPr lang="ko-KR" altLang="en-US" sz="1800" dirty="0"/>
              <a:t>을 가질 것으로 예상할 수 있음</a:t>
            </a:r>
            <a:endParaRPr lang="en-US" altLang="ko-KR" sz="1800" dirty="0"/>
          </a:p>
          <a:p>
            <a:pPr>
              <a:lnSpc>
                <a:spcPct val="130000"/>
              </a:lnSpc>
            </a:pPr>
            <a:r>
              <a:rPr lang="en-US" altLang="ko-KR" sz="1800" dirty="0"/>
              <a:t>Sample </a:t>
            </a:r>
            <a:r>
              <a:rPr lang="ko-KR" altLang="en-US" sz="1800" dirty="0"/>
              <a:t>간 유사한 정도를 시각화하여 확인하는 두 가지 방법</a:t>
            </a:r>
            <a:br>
              <a:rPr lang="en-US" altLang="ko-KR" sz="1800" dirty="0"/>
            </a:br>
            <a:r>
              <a:rPr lang="en-US" altLang="ko-KR" sz="1800" b="1" dirty="0"/>
              <a:t>1) PCA </a:t>
            </a:r>
            <a:r>
              <a:rPr lang="ko-KR" altLang="en-US" sz="1800" b="1" dirty="0"/>
              <a:t>분석 </a:t>
            </a:r>
            <a:r>
              <a:rPr lang="en-US" altLang="ko-KR" sz="1800" b="1" dirty="0"/>
              <a:t>2) Correlation </a:t>
            </a:r>
            <a:r>
              <a:rPr lang="ko-KR" altLang="en-US" sz="1800" b="1" dirty="0"/>
              <a:t>분석</a:t>
            </a:r>
            <a:endParaRPr lang="en-US" altLang="ko-KR" sz="1800" b="1" dirty="0"/>
          </a:p>
          <a:p>
            <a:pPr marL="0" indent="0">
              <a:lnSpc>
                <a:spcPct val="130000"/>
              </a:lnSpc>
              <a:buNone/>
            </a:pPr>
            <a:endParaRPr lang="en-US" altLang="ko-KR" sz="1800" dirty="0"/>
          </a:p>
        </p:txBody>
      </p:sp>
      <p:pic>
        <p:nvPicPr>
          <p:cNvPr id="7" name="그림 6"/>
          <p:cNvPicPr>
            <a:picLocks noChangeAspect="1"/>
          </p:cNvPicPr>
          <p:nvPr/>
        </p:nvPicPr>
        <p:blipFill rotWithShape="1">
          <a:blip r:embed="rId3"/>
          <a:srcRect t="11144" b="10472"/>
          <a:stretch/>
        </p:blipFill>
        <p:spPr>
          <a:xfrm>
            <a:off x="1345934" y="3252482"/>
            <a:ext cx="4249150" cy="3175213"/>
          </a:xfrm>
          <a:prstGeom prst="rect">
            <a:avLst/>
          </a:prstGeom>
          <a:ln>
            <a:solidFill>
              <a:schemeClr val="tx1"/>
            </a:solidFill>
          </a:ln>
          <a:effectLst>
            <a:outerShdw blurRad="50800" dist="38100" dir="2700000" algn="tl" rotWithShape="0">
              <a:prstClr val="black">
                <a:alpha val="40000"/>
              </a:prstClr>
            </a:outerShdw>
          </a:effectLst>
        </p:spPr>
      </p:pic>
      <p:pic>
        <p:nvPicPr>
          <p:cNvPr id="8" name="그림 7"/>
          <p:cNvPicPr>
            <a:picLocks noChangeAspect="1"/>
          </p:cNvPicPr>
          <p:nvPr/>
        </p:nvPicPr>
        <p:blipFill>
          <a:blip r:embed="rId4"/>
          <a:stretch>
            <a:fillRect/>
          </a:stretch>
        </p:blipFill>
        <p:spPr>
          <a:xfrm>
            <a:off x="6866079" y="3241253"/>
            <a:ext cx="3770217" cy="3186441"/>
          </a:xfrm>
          <a:prstGeom prst="rect">
            <a:avLst/>
          </a:prstGeom>
          <a:ln>
            <a:solidFill>
              <a:schemeClr val="tx1"/>
            </a:solidFill>
          </a:ln>
          <a:effectLst>
            <a:outerShdw blurRad="50800" dist="38100" dir="2700000" algn="tl" rotWithShape="0">
              <a:prstClr val="black">
                <a:alpha val="40000"/>
              </a:prstClr>
            </a:outerShdw>
          </a:effectLst>
        </p:spPr>
      </p:pic>
      <p:sp>
        <p:nvSpPr>
          <p:cNvPr id="9" name="TextBox 8"/>
          <p:cNvSpPr txBox="1"/>
          <p:nvPr/>
        </p:nvSpPr>
        <p:spPr>
          <a:xfrm>
            <a:off x="2798690" y="2748471"/>
            <a:ext cx="1343638" cy="377091"/>
          </a:xfrm>
          <a:prstGeom prst="rect">
            <a:avLst/>
          </a:prstGeom>
          <a:noFill/>
        </p:spPr>
        <p:txBody>
          <a:bodyPr wrap="none" rtlCol="0">
            <a:spAutoFit/>
          </a:bodyPr>
          <a:lstStyle/>
          <a:p>
            <a:pPr>
              <a:lnSpc>
                <a:spcPct val="130000"/>
              </a:lnSpc>
            </a:pPr>
            <a:r>
              <a:rPr lang="en-US" altLang="ko-KR" sz="1600" b="1" dirty="0"/>
              <a:t>&lt;PCA plot&gt;</a:t>
            </a:r>
            <a:endParaRPr lang="en-US" altLang="ko-KR" sz="1600" dirty="0"/>
          </a:p>
        </p:txBody>
      </p:sp>
      <p:sp>
        <p:nvSpPr>
          <p:cNvPr id="10" name="TextBox 9"/>
          <p:cNvSpPr txBox="1"/>
          <p:nvPr/>
        </p:nvSpPr>
        <p:spPr>
          <a:xfrm>
            <a:off x="7738441" y="2730807"/>
            <a:ext cx="2025491" cy="412421"/>
          </a:xfrm>
          <a:prstGeom prst="rect">
            <a:avLst/>
          </a:prstGeom>
          <a:noFill/>
        </p:spPr>
        <p:txBody>
          <a:bodyPr wrap="none" rtlCol="0">
            <a:spAutoFit/>
          </a:bodyPr>
          <a:lstStyle/>
          <a:p>
            <a:pPr>
              <a:lnSpc>
                <a:spcPct val="130000"/>
              </a:lnSpc>
            </a:pPr>
            <a:r>
              <a:rPr lang="en-US" altLang="ko-KR" sz="1600" b="1" dirty="0"/>
              <a:t>&lt;Correlation plot&gt;</a:t>
            </a:r>
            <a:endParaRPr lang="en-US" altLang="ko-KR" sz="1600" dirty="0"/>
          </a:p>
        </p:txBody>
      </p:sp>
    </p:spTree>
    <p:extLst>
      <p:ext uri="{BB962C8B-B14F-4D97-AF65-F5344CB8AC3E}">
        <p14:creationId xmlns:p14="http://schemas.microsoft.com/office/powerpoint/2010/main" val="42849713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0515600" cy="4351338"/>
          </a:xfrm>
        </p:spPr>
        <p:txBody>
          <a:bodyPr>
            <a:normAutofit/>
          </a:bodyPr>
          <a:lstStyle/>
          <a:p>
            <a:pPr>
              <a:lnSpc>
                <a:spcPct val="130000"/>
              </a:lnSpc>
            </a:pPr>
            <a:r>
              <a:rPr lang="en-US" altLang="ko-KR" sz="1800" b="1" dirty="0"/>
              <a:t>PCA (Principal Component Analysis) </a:t>
            </a:r>
            <a:r>
              <a:rPr lang="ko-KR" altLang="en-US" sz="1800" b="1" dirty="0"/>
              <a:t>분석</a:t>
            </a:r>
            <a:br>
              <a:rPr lang="en-US" altLang="ko-KR" sz="1800" dirty="0"/>
            </a:br>
            <a:r>
              <a:rPr lang="en-US" altLang="ko-KR" sz="1800" dirty="0"/>
              <a:t>- </a:t>
            </a:r>
            <a:r>
              <a:rPr lang="ko-KR" altLang="en-US" sz="1800" dirty="0"/>
              <a:t>고차원의 데이터를 </a:t>
            </a:r>
            <a:r>
              <a:rPr lang="ko-KR" altLang="en-US" sz="1800" dirty="0" err="1"/>
              <a:t>저차원으로</a:t>
            </a:r>
            <a:r>
              <a:rPr lang="ko-KR" altLang="en-US" sz="1800" dirty="0"/>
              <a:t> 변환시키는 기법 중의 하나</a:t>
            </a:r>
            <a:br>
              <a:rPr lang="en-US" altLang="ko-KR" sz="1800" dirty="0"/>
            </a:br>
            <a:r>
              <a:rPr lang="en-US" altLang="ko-KR" sz="1800" dirty="0"/>
              <a:t>- </a:t>
            </a:r>
            <a:r>
              <a:rPr lang="ko-KR" altLang="en-US" sz="1800" dirty="0"/>
              <a:t>각 </a:t>
            </a:r>
            <a:r>
              <a:rPr lang="en-US" altLang="ko-KR" sz="1800" dirty="0"/>
              <a:t>Gene</a:t>
            </a:r>
            <a:r>
              <a:rPr lang="ko-KR" altLang="en-US" sz="1800" dirty="0"/>
              <a:t> 의 </a:t>
            </a:r>
            <a:r>
              <a:rPr lang="en-US" altLang="ko-KR" sz="1800" dirty="0"/>
              <a:t>expression</a:t>
            </a:r>
            <a:r>
              <a:rPr lang="ko-KR" altLang="en-US" sz="1800" dirty="0"/>
              <a:t>을 하나의 축으로 볼 때</a:t>
            </a:r>
            <a:r>
              <a:rPr lang="en-US" altLang="ko-KR" sz="1800" dirty="0"/>
              <a:t>, Expression matrix</a:t>
            </a:r>
            <a:r>
              <a:rPr lang="ko-KR" altLang="en-US" sz="1800" dirty="0"/>
              <a:t>는 매우 고차원의 데이터</a:t>
            </a:r>
            <a:br>
              <a:rPr lang="en-US" altLang="ko-KR" sz="1800" dirty="0"/>
            </a:br>
            <a:r>
              <a:rPr lang="en-US" altLang="ko-KR" sz="1800" dirty="0"/>
              <a:t>- </a:t>
            </a:r>
            <a:r>
              <a:rPr lang="ko-KR" altLang="en-US" sz="1800" dirty="0" err="1"/>
              <a:t>저차원으로</a:t>
            </a:r>
            <a:r>
              <a:rPr lang="ko-KR" altLang="en-US" sz="1800" dirty="0"/>
              <a:t> 만든 데이터에서 가장 설명력이 높은 두 개의 축으로 시각화함</a:t>
            </a:r>
            <a:endParaRPr lang="en-US" altLang="ko-KR" sz="1800" dirty="0"/>
          </a:p>
          <a:p>
            <a:pPr marL="0" indent="0">
              <a:lnSpc>
                <a:spcPct val="130000"/>
              </a:lnSpc>
              <a:buNone/>
            </a:pPr>
            <a:endParaRPr lang="en-US" altLang="ko-KR" sz="1800" dirty="0"/>
          </a:p>
        </p:txBody>
      </p:sp>
      <p:pic>
        <p:nvPicPr>
          <p:cNvPr id="5" name="그림 4"/>
          <p:cNvPicPr>
            <a:picLocks noChangeAspect="1"/>
          </p:cNvPicPr>
          <p:nvPr/>
        </p:nvPicPr>
        <p:blipFill rotWithShape="1">
          <a:blip r:embed="rId3"/>
          <a:srcRect t="11144" b="10472"/>
          <a:stretch/>
        </p:blipFill>
        <p:spPr>
          <a:xfrm>
            <a:off x="655651" y="3091118"/>
            <a:ext cx="4249150" cy="3175213"/>
          </a:xfrm>
          <a:prstGeom prst="rect">
            <a:avLst/>
          </a:prstGeom>
          <a:ln>
            <a:solidFill>
              <a:schemeClr val="tx1"/>
            </a:solidFill>
          </a:ln>
          <a:effectLst>
            <a:outerShdw blurRad="50800" dist="38100" dir="2700000" algn="tl" rotWithShape="0">
              <a:prstClr val="black">
                <a:alpha val="40000"/>
              </a:prstClr>
            </a:outerShdw>
          </a:effectLst>
        </p:spPr>
      </p:pic>
      <p:sp>
        <p:nvSpPr>
          <p:cNvPr id="3" name="타원 2"/>
          <p:cNvSpPr/>
          <p:nvPr/>
        </p:nvSpPr>
        <p:spPr>
          <a:xfrm rot="21291561">
            <a:off x="1094284" y="3630499"/>
            <a:ext cx="695635" cy="1798180"/>
          </a:xfrm>
          <a:prstGeom prst="ellipse">
            <a:avLst/>
          </a:prstGeom>
          <a:solidFill>
            <a:schemeClr val="accent2">
              <a:alpha val="2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타원 6"/>
          <p:cNvSpPr/>
          <p:nvPr/>
        </p:nvSpPr>
        <p:spPr>
          <a:xfrm rot="20121899">
            <a:off x="3114063" y="3064294"/>
            <a:ext cx="955641" cy="1879502"/>
          </a:xfrm>
          <a:prstGeom prst="ellipse">
            <a:avLst/>
          </a:prstGeom>
          <a:solidFill>
            <a:schemeClr val="accent6">
              <a:alpha val="2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5264273" y="3091118"/>
            <a:ext cx="6437981" cy="2308324"/>
          </a:xfrm>
          <a:prstGeom prst="rect">
            <a:avLst/>
          </a:prstGeom>
          <a:noFill/>
        </p:spPr>
        <p:txBody>
          <a:bodyPr wrap="none" rtlCol="0">
            <a:spAutoFit/>
          </a:bodyPr>
          <a:lstStyle/>
          <a:p>
            <a:pPr>
              <a:lnSpc>
                <a:spcPct val="150000"/>
              </a:lnSpc>
            </a:pPr>
            <a:r>
              <a:rPr lang="en-US" altLang="ko-KR" sz="1600" b="1" dirty="0"/>
              <a:t>&gt; PCA </a:t>
            </a:r>
            <a:r>
              <a:rPr lang="ko-KR" altLang="en-US" sz="1600" b="1" dirty="0"/>
              <a:t>결과 해석 예시</a:t>
            </a:r>
            <a:endParaRPr lang="en-US" altLang="ko-KR" sz="1600" b="1" dirty="0"/>
          </a:p>
          <a:p>
            <a:pPr marL="285750" indent="-285750">
              <a:lnSpc>
                <a:spcPct val="150000"/>
              </a:lnSpc>
              <a:buFont typeface="Arial" panose="020B0604020202020204" pitchFamily="34" charset="0"/>
              <a:buChar char="•"/>
            </a:pPr>
            <a:r>
              <a:rPr lang="en-US" altLang="ko-KR" sz="1600" dirty="0"/>
              <a:t>Day8, 12</a:t>
            </a:r>
            <a:br>
              <a:rPr lang="en-US" altLang="ko-KR" sz="1600" dirty="0"/>
            </a:br>
            <a:r>
              <a:rPr lang="en-US" altLang="ko-KR" sz="1600" dirty="0"/>
              <a:t>- </a:t>
            </a:r>
            <a:r>
              <a:rPr lang="ko-KR" altLang="en-US" sz="1600" dirty="0"/>
              <a:t>측정 날짜에 따른 차이가 주요한 차이로 나타남</a:t>
            </a:r>
            <a:br>
              <a:rPr lang="en-US" altLang="ko-KR" sz="1600" dirty="0"/>
            </a:br>
            <a:r>
              <a:rPr lang="en-US" altLang="ko-KR" sz="1600" dirty="0"/>
              <a:t>- </a:t>
            </a:r>
            <a:r>
              <a:rPr lang="ko-KR" altLang="en-US" sz="1600" dirty="0"/>
              <a:t>같은 날짜 내에서는 </a:t>
            </a:r>
            <a:r>
              <a:rPr lang="en-US" altLang="ko-KR" sz="1600" dirty="0"/>
              <a:t>cell type</a:t>
            </a:r>
            <a:r>
              <a:rPr lang="ko-KR" altLang="en-US" sz="1600" dirty="0"/>
              <a:t>의 차이가 보여짐</a:t>
            </a:r>
            <a:endParaRPr lang="en-US" altLang="ko-KR" sz="1600" dirty="0"/>
          </a:p>
          <a:p>
            <a:pPr marL="285750" indent="-285750">
              <a:lnSpc>
                <a:spcPct val="150000"/>
              </a:lnSpc>
              <a:buFont typeface="Arial" panose="020B0604020202020204" pitchFamily="34" charset="0"/>
              <a:buChar char="•"/>
            </a:pPr>
            <a:r>
              <a:rPr lang="en-US" altLang="ko-KR" sz="1600" dirty="0"/>
              <a:t>Day16, 24</a:t>
            </a:r>
            <a:br>
              <a:rPr lang="en-US" altLang="ko-KR" sz="1600" dirty="0"/>
            </a:br>
            <a:r>
              <a:rPr lang="en-US" altLang="ko-KR" sz="1600" dirty="0"/>
              <a:t>- </a:t>
            </a:r>
            <a:r>
              <a:rPr lang="ko-KR" altLang="en-US" sz="1600" dirty="0"/>
              <a:t>측정 날짜보다 </a:t>
            </a:r>
            <a:r>
              <a:rPr lang="en-US" altLang="ko-KR" sz="1600" dirty="0"/>
              <a:t>cell type</a:t>
            </a:r>
            <a:r>
              <a:rPr lang="ko-KR" altLang="en-US" sz="1600" dirty="0"/>
              <a:t>이 주요한 차이를 나타내는 요소로 보임</a:t>
            </a:r>
            <a:endParaRPr lang="en-US" altLang="ko-KR" sz="1600" dirty="0"/>
          </a:p>
        </p:txBody>
      </p:sp>
      <p:sp>
        <p:nvSpPr>
          <p:cNvPr id="9" name="타원 8"/>
          <p:cNvSpPr/>
          <p:nvPr/>
        </p:nvSpPr>
        <p:spPr>
          <a:xfrm rot="3886531">
            <a:off x="2116309" y="3993700"/>
            <a:ext cx="1177668" cy="1364925"/>
          </a:xfrm>
          <a:prstGeom prst="ellipse">
            <a:avLst/>
          </a:prstGeom>
          <a:solidFill>
            <a:schemeClr val="accent5">
              <a:alpha val="2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타원 9"/>
          <p:cNvSpPr/>
          <p:nvPr/>
        </p:nvSpPr>
        <p:spPr>
          <a:xfrm rot="3886531">
            <a:off x="2943919" y="4949481"/>
            <a:ext cx="624361" cy="1050297"/>
          </a:xfrm>
          <a:prstGeom prst="ellipse">
            <a:avLst/>
          </a:prstGeom>
          <a:solidFill>
            <a:srgbClr val="002060">
              <a:alpha val="20000"/>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90380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8" y="1203054"/>
            <a:ext cx="11233673" cy="4351338"/>
          </a:xfrm>
        </p:spPr>
        <p:txBody>
          <a:bodyPr>
            <a:normAutofit/>
          </a:bodyPr>
          <a:lstStyle/>
          <a:p>
            <a:pPr>
              <a:lnSpc>
                <a:spcPct val="130000"/>
              </a:lnSpc>
            </a:pPr>
            <a:r>
              <a:rPr lang="en-US" altLang="ko-KR" sz="1800" b="1" dirty="0"/>
              <a:t>Correlation </a:t>
            </a:r>
            <a:r>
              <a:rPr lang="ko-KR" altLang="en-US" sz="1800" b="1" dirty="0"/>
              <a:t>분석</a:t>
            </a:r>
            <a:br>
              <a:rPr lang="en-US" altLang="ko-KR" sz="1800" dirty="0"/>
            </a:br>
            <a:r>
              <a:rPr lang="en-US" altLang="ko-KR" sz="1800" dirty="0"/>
              <a:t>- </a:t>
            </a:r>
            <a:r>
              <a:rPr lang="en-US" altLang="ko-KR" sz="1800" dirty="0" err="1"/>
              <a:t>Heatmap</a:t>
            </a:r>
            <a:r>
              <a:rPr lang="en-US" altLang="ko-KR" sz="1800" dirty="0"/>
              <a:t> : </a:t>
            </a:r>
            <a:r>
              <a:rPr lang="ko-KR" altLang="en-US" sz="1800" dirty="0"/>
              <a:t>각 </a:t>
            </a:r>
            <a:r>
              <a:rPr lang="en-US" altLang="ko-KR" sz="1800" dirty="0"/>
              <a:t>Sample</a:t>
            </a:r>
            <a:r>
              <a:rPr lang="ko-KR" altLang="en-US" sz="1800" dirty="0"/>
              <a:t>의 </a:t>
            </a:r>
            <a:r>
              <a:rPr lang="en-US" altLang="ko-KR" sz="1800" dirty="0"/>
              <a:t>gene expression </a:t>
            </a:r>
            <a:r>
              <a:rPr lang="ko-KR" altLang="en-US" sz="1800" dirty="0"/>
              <a:t>을 기반으로 한 </a:t>
            </a:r>
            <a:r>
              <a:rPr lang="en-US" altLang="ko-KR" sz="1800" dirty="0"/>
              <a:t>correlation</a:t>
            </a:r>
            <a:r>
              <a:rPr lang="ko-KR" altLang="en-US" sz="1800" dirty="0"/>
              <a:t>을 계산</a:t>
            </a:r>
            <a:br>
              <a:rPr lang="en-US" altLang="ko-KR" sz="1800" dirty="0"/>
            </a:br>
            <a:r>
              <a:rPr lang="en-US" altLang="ko-KR" sz="1800" dirty="0"/>
              <a:t>- Hierarchical clustering : </a:t>
            </a:r>
            <a:r>
              <a:rPr lang="ko-KR" altLang="en-US" sz="1800" dirty="0"/>
              <a:t>타</a:t>
            </a:r>
            <a:r>
              <a:rPr lang="en-US" altLang="ko-KR" sz="1800" dirty="0"/>
              <a:t> sample </a:t>
            </a:r>
            <a:r>
              <a:rPr lang="ko-KR" altLang="en-US" sz="1800" dirty="0"/>
              <a:t>과의 </a:t>
            </a:r>
            <a:r>
              <a:rPr lang="en-US" altLang="ko-KR" sz="1800" dirty="0"/>
              <a:t>correlation </a:t>
            </a:r>
            <a:r>
              <a:rPr lang="ko-KR" altLang="en-US" sz="1800" dirty="0"/>
              <a:t>값을 기반으로 한 </a:t>
            </a:r>
            <a:r>
              <a:rPr lang="en-US" altLang="ko-KR" sz="1800" dirty="0"/>
              <a:t>clustering </a:t>
            </a:r>
            <a:br>
              <a:rPr lang="en-US" altLang="ko-KR" sz="1800" dirty="0"/>
            </a:br>
            <a:r>
              <a:rPr lang="en-US" altLang="ko-KR" sz="1800" dirty="0"/>
              <a:t>- </a:t>
            </a:r>
            <a:r>
              <a:rPr lang="ko-KR" altLang="en-US" sz="1800" b="1" dirty="0">
                <a:solidFill>
                  <a:srgbClr val="FF0000"/>
                </a:solidFill>
              </a:rPr>
              <a:t>높은</a:t>
            </a:r>
            <a:r>
              <a:rPr lang="ko-KR" altLang="en-US" sz="1800" dirty="0"/>
              <a:t> </a:t>
            </a:r>
            <a:r>
              <a:rPr lang="en-US" altLang="ko-KR" sz="1800" dirty="0"/>
              <a:t>correlation</a:t>
            </a:r>
            <a:r>
              <a:rPr lang="ko-KR" altLang="en-US" sz="1800" dirty="0"/>
              <a:t> </a:t>
            </a:r>
            <a:r>
              <a:rPr lang="en-US" altLang="ko-KR" sz="1800" dirty="0"/>
              <a:t>= 1</a:t>
            </a:r>
            <a:r>
              <a:rPr lang="ko-KR" altLang="en-US" sz="1800" dirty="0"/>
              <a:t>에</a:t>
            </a:r>
            <a:r>
              <a:rPr lang="en-US" altLang="ko-KR" sz="1800" dirty="0"/>
              <a:t> </a:t>
            </a:r>
            <a:r>
              <a:rPr lang="ko-KR" altLang="en-US" sz="1800" dirty="0"/>
              <a:t>가까워짐</a:t>
            </a:r>
            <a:r>
              <a:rPr lang="en-US" altLang="ko-KR" sz="1800" dirty="0"/>
              <a:t> / </a:t>
            </a:r>
            <a:r>
              <a:rPr lang="ko-KR" altLang="en-US" sz="1800" b="1" dirty="0">
                <a:solidFill>
                  <a:srgbClr val="0070C0"/>
                </a:solidFill>
              </a:rPr>
              <a:t>낮은</a:t>
            </a:r>
            <a:r>
              <a:rPr lang="ko-KR" altLang="en-US" sz="1800" dirty="0"/>
              <a:t> </a:t>
            </a:r>
            <a:r>
              <a:rPr lang="en-US" altLang="ko-KR" sz="1800" dirty="0"/>
              <a:t>correlation = 0</a:t>
            </a:r>
            <a:r>
              <a:rPr lang="ko-KR" altLang="en-US" sz="1800" dirty="0"/>
              <a:t>에</a:t>
            </a:r>
            <a:r>
              <a:rPr lang="en-US" altLang="ko-KR" sz="1800" dirty="0"/>
              <a:t> </a:t>
            </a:r>
            <a:r>
              <a:rPr lang="ko-KR" altLang="en-US" sz="1800" dirty="0"/>
              <a:t>가까워짐</a:t>
            </a:r>
            <a:endParaRPr lang="en-US" altLang="ko-KR" sz="1800" dirty="0"/>
          </a:p>
        </p:txBody>
      </p:sp>
      <p:sp>
        <p:nvSpPr>
          <p:cNvPr id="8" name="TextBox 7"/>
          <p:cNvSpPr txBox="1"/>
          <p:nvPr/>
        </p:nvSpPr>
        <p:spPr>
          <a:xfrm>
            <a:off x="5264273" y="3091118"/>
            <a:ext cx="6625532" cy="2308324"/>
          </a:xfrm>
          <a:prstGeom prst="rect">
            <a:avLst/>
          </a:prstGeom>
          <a:noFill/>
        </p:spPr>
        <p:txBody>
          <a:bodyPr wrap="none" rtlCol="0">
            <a:spAutoFit/>
          </a:bodyPr>
          <a:lstStyle/>
          <a:p>
            <a:pPr>
              <a:lnSpc>
                <a:spcPct val="150000"/>
              </a:lnSpc>
            </a:pPr>
            <a:r>
              <a:rPr lang="en-US" altLang="ko-KR" sz="1600" b="1" dirty="0"/>
              <a:t>&gt; Correlation </a:t>
            </a:r>
            <a:r>
              <a:rPr lang="ko-KR" altLang="en-US" sz="1600" b="1" dirty="0"/>
              <a:t>결과 해석 예시</a:t>
            </a:r>
            <a:endParaRPr lang="en-US" altLang="ko-KR" sz="1600" b="1" dirty="0"/>
          </a:p>
          <a:p>
            <a:pPr marL="285750" indent="-285750">
              <a:lnSpc>
                <a:spcPct val="150000"/>
              </a:lnSpc>
              <a:buFont typeface="Arial" panose="020B0604020202020204" pitchFamily="34" charset="0"/>
              <a:buChar char="•"/>
            </a:pPr>
            <a:r>
              <a:rPr lang="en-US" altLang="ko-KR" sz="1600" dirty="0">
                <a:solidFill>
                  <a:schemeClr val="accent2"/>
                </a:solidFill>
              </a:rPr>
              <a:t>Day8</a:t>
            </a:r>
            <a:r>
              <a:rPr lang="en-US" altLang="ko-KR" sz="1600" dirty="0"/>
              <a:t>, </a:t>
            </a:r>
            <a:r>
              <a:rPr lang="en-US" altLang="ko-KR" sz="1600" dirty="0">
                <a:solidFill>
                  <a:srgbClr val="00B050"/>
                </a:solidFill>
              </a:rPr>
              <a:t>Day12</a:t>
            </a:r>
            <a:r>
              <a:rPr lang="en-US" altLang="ko-KR" sz="1600" dirty="0"/>
              <a:t> </a:t>
            </a:r>
            <a:r>
              <a:rPr lang="ko-KR" altLang="en-US" sz="1600" dirty="0"/>
              <a:t>간에 유사하게 묶이는 것이 보여짐 </a:t>
            </a:r>
            <a:r>
              <a:rPr lang="en-US" altLang="ko-KR" sz="1600" dirty="0"/>
              <a:t>(PCA </a:t>
            </a:r>
            <a:r>
              <a:rPr lang="ko-KR" altLang="en-US" sz="1600" dirty="0"/>
              <a:t>결과와 일치</a:t>
            </a:r>
            <a:r>
              <a:rPr lang="en-US" altLang="ko-KR" sz="1600" dirty="0"/>
              <a:t>)</a:t>
            </a:r>
          </a:p>
          <a:p>
            <a:pPr marL="285750" indent="-285750">
              <a:lnSpc>
                <a:spcPct val="150000"/>
              </a:lnSpc>
              <a:buFont typeface="Arial" panose="020B0604020202020204" pitchFamily="34" charset="0"/>
              <a:buChar char="•"/>
            </a:pPr>
            <a:r>
              <a:rPr lang="ko-KR" altLang="en-US" sz="1600" dirty="0"/>
              <a:t>모든 샘플이 </a:t>
            </a:r>
            <a:r>
              <a:rPr lang="en-US" altLang="ko-KR" sz="1600" dirty="0"/>
              <a:t>0.8 </a:t>
            </a:r>
            <a:r>
              <a:rPr lang="ko-KR" altLang="en-US" sz="1600" dirty="0"/>
              <a:t>이상의 </a:t>
            </a:r>
            <a:r>
              <a:rPr lang="ko-KR" altLang="en-US" sz="1600" dirty="0" err="1"/>
              <a:t>유사도를</a:t>
            </a:r>
            <a:r>
              <a:rPr lang="ko-KR" altLang="en-US" sz="1600" dirty="0"/>
              <a:t> 보이는데</a:t>
            </a:r>
            <a:r>
              <a:rPr lang="en-US" altLang="ko-KR" sz="1600" dirty="0"/>
              <a:t>, </a:t>
            </a:r>
            <a:br>
              <a:rPr lang="en-US" altLang="ko-KR" sz="1600" dirty="0"/>
            </a:br>
            <a:r>
              <a:rPr lang="ko-KR" altLang="en-US" sz="1600" dirty="0"/>
              <a:t>근본적인</a:t>
            </a:r>
            <a:r>
              <a:rPr lang="en-US" altLang="ko-KR" sz="1600" dirty="0"/>
              <a:t> cell</a:t>
            </a:r>
            <a:r>
              <a:rPr lang="ko-KR" altLang="en-US" sz="1600" dirty="0"/>
              <a:t>의 기능이 유사하기 때문에 나타나는 것임</a:t>
            </a:r>
            <a:endParaRPr lang="en-US" altLang="ko-KR" sz="1600" dirty="0"/>
          </a:p>
          <a:p>
            <a:pPr marL="285750" indent="-285750">
              <a:lnSpc>
                <a:spcPct val="150000"/>
              </a:lnSpc>
              <a:buFont typeface="Arial" panose="020B0604020202020204" pitchFamily="34" charset="0"/>
              <a:buChar char="•"/>
            </a:pPr>
            <a:r>
              <a:rPr lang="ko-KR" altLang="en-US" sz="1600" dirty="0"/>
              <a:t>너무 적은 </a:t>
            </a:r>
            <a:r>
              <a:rPr lang="ko-KR" altLang="en-US" sz="1600" dirty="0" err="1"/>
              <a:t>유사도를</a:t>
            </a:r>
            <a:r>
              <a:rPr lang="ko-KR" altLang="en-US" sz="1600" dirty="0"/>
              <a:t> 보이는 </a:t>
            </a:r>
            <a:r>
              <a:rPr lang="en-US" altLang="ko-KR" sz="1600" dirty="0"/>
              <a:t>data</a:t>
            </a:r>
            <a:r>
              <a:rPr lang="ko-KR" altLang="en-US" sz="1600" dirty="0"/>
              <a:t>의 경우</a:t>
            </a:r>
            <a:r>
              <a:rPr lang="en-US" altLang="ko-KR" sz="1600" dirty="0"/>
              <a:t>,</a:t>
            </a:r>
            <a:br>
              <a:rPr lang="en-US" altLang="ko-KR" sz="1600" dirty="0"/>
            </a:br>
            <a:r>
              <a:rPr lang="ko-KR" altLang="en-US" sz="1600" dirty="0"/>
              <a:t>실험 과정 혹은 </a:t>
            </a:r>
            <a:r>
              <a:rPr lang="en-US" altLang="ko-KR" sz="1600" dirty="0"/>
              <a:t>pre-processing </a:t>
            </a:r>
            <a:r>
              <a:rPr lang="ko-KR" altLang="en-US" sz="1600" dirty="0"/>
              <a:t>과정의 점검이 필요함</a:t>
            </a:r>
            <a:endParaRPr lang="en-US" altLang="ko-KR" sz="1600" dirty="0"/>
          </a:p>
        </p:txBody>
      </p:sp>
      <p:pic>
        <p:nvPicPr>
          <p:cNvPr id="11" name="그림 10"/>
          <p:cNvPicPr>
            <a:picLocks noChangeAspect="1"/>
          </p:cNvPicPr>
          <p:nvPr/>
        </p:nvPicPr>
        <p:blipFill>
          <a:blip r:embed="rId3"/>
          <a:stretch>
            <a:fillRect/>
          </a:stretch>
        </p:blipFill>
        <p:spPr>
          <a:xfrm>
            <a:off x="608559" y="2971106"/>
            <a:ext cx="4245543" cy="3588168"/>
          </a:xfrm>
          <a:prstGeom prst="rect">
            <a:avLst/>
          </a:prstGeom>
          <a:ln>
            <a:solidFill>
              <a:schemeClr val="tx1"/>
            </a:solidFill>
          </a:ln>
          <a:effectLst>
            <a:outerShdw blurRad="50800" dist="38100" dir="2700000" algn="tl" rotWithShape="0">
              <a:prstClr val="black">
                <a:alpha val="40000"/>
              </a:prstClr>
            </a:outerShdw>
          </a:effectLst>
        </p:spPr>
      </p:pic>
      <p:sp>
        <p:nvSpPr>
          <p:cNvPr id="12" name="직사각형 11"/>
          <p:cNvSpPr/>
          <p:nvPr/>
        </p:nvSpPr>
        <p:spPr>
          <a:xfrm>
            <a:off x="3374053" y="2915440"/>
            <a:ext cx="846131" cy="294689"/>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2613349" y="2915441"/>
            <a:ext cx="731520" cy="294688"/>
          </a:xfrm>
          <a:prstGeom prst="rect">
            <a:avLst/>
          </a:prstGeom>
          <a:solidFill>
            <a:srgbClr val="00B050">
              <a:alpha val="20000"/>
            </a:srgb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2613349" y="6131292"/>
            <a:ext cx="731520" cy="399882"/>
          </a:xfrm>
          <a:prstGeom prst="rect">
            <a:avLst/>
          </a:prstGeom>
          <a:solidFill>
            <a:srgbClr val="00B050">
              <a:alpha val="20000"/>
            </a:srgb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3374053" y="6131292"/>
            <a:ext cx="846131" cy="399882"/>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11272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내용 개체 틀 10">
            <a:extLst>
              <a:ext uri="{FF2B5EF4-FFF2-40B4-BE49-F238E27FC236}">
                <a16:creationId xmlns:a16="http://schemas.microsoft.com/office/drawing/2014/main" id="{936DD5D0-FCB6-F74E-BEFC-460C23D670FC}"/>
              </a:ext>
            </a:extLst>
          </p:cNvPr>
          <p:cNvPicPr>
            <a:picLocks noGrp="1" noChangeAspect="1"/>
          </p:cNvPicPr>
          <p:nvPr>
            <p:ph idx="1"/>
          </p:nvPr>
        </p:nvPicPr>
        <p:blipFill>
          <a:blip r:embed="rId2"/>
          <a:stretch>
            <a:fillRect/>
          </a:stretch>
        </p:blipFill>
        <p:spPr>
          <a:xfrm>
            <a:off x="2324840" y="1221666"/>
            <a:ext cx="7542319" cy="4351338"/>
          </a:xfrm>
          <a:prstGeom prst="rect">
            <a:avLst/>
          </a:prstGeom>
        </p:spPr>
      </p:pic>
      <p:sp>
        <p:nvSpPr>
          <p:cNvPr id="15" name="제목 1">
            <a:extLst>
              <a:ext uri="{FF2B5EF4-FFF2-40B4-BE49-F238E27FC236}">
                <a16:creationId xmlns:a16="http://schemas.microsoft.com/office/drawing/2014/main" id="{251F2980-1F17-4D44-810A-0FED5B177AC6}"/>
              </a:ext>
            </a:extLst>
          </p:cNvPr>
          <p:cNvSpPr txBox="1">
            <a:spLocks/>
          </p:cNvSpPr>
          <p:nvPr/>
        </p:nvSpPr>
        <p:spPr>
          <a:xfrm>
            <a:off x="179294" y="-10389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ko-KR" sz="4000" b="1">
                <a:latin typeface="+mn-lt"/>
                <a:ea typeface="+mn-ea"/>
                <a:cs typeface="+mn-cs"/>
              </a:rPr>
              <a:t>1.</a:t>
            </a:r>
            <a:r>
              <a:rPr kumimoji="1" lang="ko-KR" altLang="en-US" sz="4000" b="1">
                <a:latin typeface="+mn-lt"/>
                <a:ea typeface="+mn-ea"/>
                <a:cs typeface="+mn-cs"/>
              </a:rPr>
              <a:t> </a:t>
            </a:r>
            <a:r>
              <a:rPr kumimoji="1" lang="en-US" altLang="ko-Kore-KR" sz="4000" b="1">
                <a:latin typeface="+mn-lt"/>
                <a:ea typeface="+mn-ea"/>
                <a:cs typeface="+mn-cs"/>
              </a:rPr>
              <a:t>Gene Express Omnibus (GEO)</a:t>
            </a:r>
            <a:endParaRPr kumimoji="1" lang="ko-Kore-KR" altLang="en-US" sz="4000" b="1">
              <a:latin typeface="+mn-lt"/>
              <a:ea typeface="+mn-ea"/>
              <a:cs typeface="+mn-cs"/>
            </a:endParaRPr>
          </a:p>
        </p:txBody>
      </p:sp>
      <p:sp>
        <p:nvSpPr>
          <p:cNvPr id="18" name="TextBox 17">
            <a:extLst>
              <a:ext uri="{FF2B5EF4-FFF2-40B4-BE49-F238E27FC236}">
                <a16:creationId xmlns:a16="http://schemas.microsoft.com/office/drawing/2014/main" id="{10A5F37B-A04B-F048-8CB1-BD2A8BF63FEB}"/>
              </a:ext>
            </a:extLst>
          </p:cNvPr>
          <p:cNvSpPr txBox="1"/>
          <p:nvPr/>
        </p:nvSpPr>
        <p:spPr>
          <a:xfrm>
            <a:off x="8712336" y="6399635"/>
            <a:ext cx="3578352" cy="369332"/>
          </a:xfrm>
          <a:prstGeom prst="rect">
            <a:avLst/>
          </a:prstGeom>
          <a:noFill/>
        </p:spPr>
        <p:txBody>
          <a:bodyPr wrap="none" rtlCol="0">
            <a:spAutoFit/>
          </a:bodyPr>
          <a:lstStyle/>
          <a:p>
            <a:r>
              <a:rPr kumimoji="1" lang="en" altLang="ko-Kore-KR">
                <a:hlinkClick r:id="rId3"/>
              </a:rPr>
              <a:t>https://www.ncbi.nlm.nih.gov/geo/</a:t>
            </a:r>
            <a:r>
              <a:rPr kumimoji="1" lang="en" altLang="ko-Kore-KR"/>
              <a:t> </a:t>
            </a:r>
            <a:endParaRPr kumimoji="1" lang="ko-Kore-KR" altLang="en-US"/>
          </a:p>
        </p:txBody>
      </p:sp>
      <p:sp>
        <p:nvSpPr>
          <p:cNvPr id="6" name="TextBox 5">
            <a:extLst>
              <a:ext uri="{FF2B5EF4-FFF2-40B4-BE49-F238E27FC236}">
                <a16:creationId xmlns:a16="http://schemas.microsoft.com/office/drawing/2014/main" id="{DBAE5BA0-CFA9-504F-BE77-8000A3AF857F}"/>
              </a:ext>
            </a:extLst>
          </p:cNvPr>
          <p:cNvSpPr txBox="1"/>
          <p:nvPr/>
        </p:nvSpPr>
        <p:spPr>
          <a:xfrm>
            <a:off x="2911346" y="5680617"/>
            <a:ext cx="6369308" cy="503792"/>
          </a:xfrm>
          <a:prstGeom prst="rect">
            <a:avLst/>
          </a:prstGeom>
          <a:noFill/>
        </p:spPr>
        <p:txBody>
          <a:bodyPr wrap="none" rtlCol="0">
            <a:spAutoFit/>
          </a:bodyPr>
          <a:lstStyle/>
          <a:p>
            <a:pPr>
              <a:lnSpc>
                <a:spcPct val="150000"/>
              </a:lnSpc>
            </a:pPr>
            <a:r>
              <a:rPr kumimoji="1" lang="en-US" altLang="ko-KR" sz="2000" b="1"/>
              <a:t>Gene express ominbus </a:t>
            </a:r>
            <a:r>
              <a:rPr kumimoji="1" lang="ko-KR" altLang="en-US" sz="2000"/>
              <a:t> 소개 </a:t>
            </a:r>
            <a:r>
              <a:rPr kumimoji="1" lang="en-US" altLang="ko-KR" sz="2000"/>
              <a:t>/</a:t>
            </a:r>
            <a:r>
              <a:rPr kumimoji="1" lang="ko-KR" altLang="en-US" sz="2000"/>
              <a:t> </a:t>
            </a:r>
            <a:r>
              <a:rPr kumimoji="1" lang="en-US" altLang="ko-KR" sz="2000"/>
              <a:t>GEO</a:t>
            </a:r>
            <a:r>
              <a:rPr kumimoji="1" lang="ko-KR" altLang="en-US" sz="2000"/>
              <a:t> 공개 </a:t>
            </a:r>
            <a:r>
              <a:rPr kumimoji="1" lang="ko-KR" altLang="en-US" sz="2000" b="1"/>
              <a:t>데이터 획득 방법</a:t>
            </a:r>
            <a:endParaRPr kumimoji="1" lang="en-US" altLang="ko-KR" sz="2000" b="1"/>
          </a:p>
        </p:txBody>
      </p:sp>
    </p:spTree>
    <p:extLst>
      <p:ext uri="{BB962C8B-B14F-4D97-AF65-F5344CB8AC3E}">
        <p14:creationId xmlns:p14="http://schemas.microsoft.com/office/powerpoint/2010/main" val="21108130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 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1671572" cy="4351338"/>
          </a:xfrm>
        </p:spPr>
        <p:txBody>
          <a:bodyPr>
            <a:normAutofit/>
          </a:bodyPr>
          <a:lstStyle/>
          <a:p>
            <a:pPr marL="0" indent="0">
              <a:lnSpc>
                <a:spcPct val="130000"/>
              </a:lnSpc>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a:p>
            <a:pPr marL="0" indent="0">
              <a:lnSpc>
                <a:spcPct val="130000"/>
              </a:lnSpc>
              <a:buNone/>
            </a:pPr>
            <a:r>
              <a:rPr lang="en-US" altLang="ko-KR" sz="1800" dirty="0"/>
              <a:t>- Sample</a:t>
            </a:r>
            <a:r>
              <a:rPr lang="ko-KR" altLang="en-US" sz="1800" dirty="0"/>
              <a:t>들의 전체적인 </a:t>
            </a:r>
            <a:r>
              <a:rPr lang="ko-KR" altLang="en-US" sz="1800" dirty="0" err="1"/>
              <a:t>유사도를</a:t>
            </a:r>
            <a:r>
              <a:rPr lang="ko-KR" altLang="en-US" sz="1800" dirty="0"/>
              <a:t> 확인한 후</a:t>
            </a:r>
            <a:r>
              <a:rPr lang="en-US" altLang="ko-KR" sz="1800" dirty="0"/>
              <a:t>,</a:t>
            </a:r>
            <a:r>
              <a:rPr lang="ko-KR" altLang="en-US" sz="1800" dirty="0"/>
              <a:t> 그룹 간 차이를 보이는 유전자를 선별하기 위해 진행하는 분석</a:t>
            </a:r>
            <a:endParaRPr lang="en-US" altLang="ko-KR" sz="1800" dirty="0"/>
          </a:p>
          <a:p>
            <a:pPr marL="0" indent="0">
              <a:lnSpc>
                <a:spcPct val="130000"/>
              </a:lnSpc>
              <a:buNone/>
            </a:pPr>
            <a:r>
              <a:rPr lang="en-US" altLang="ko-KR" sz="1800" dirty="0"/>
              <a:t>&gt;</a:t>
            </a:r>
            <a:r>
              <a:rPr lang="ko-KR" altLang="en-US" sz="1800" dirty="0"/>
              <a:t> 그룹 간 유전자 </a:t>
            </a:r>
            <a:r>
              <a:rPr lang="ko-KR" altLang="en-US" sz="1800" dirty="0" err="1"/>
              <a:t>발현량</a:t>
            </a:r>
            <a:r>
              <a:rPr lang="ko-KR" altLang="en-US" sz="1800" dirty="0"/>
              <a:t> 차이가 나지 않는다는 가정 하에 진행</a:t>
            </a:r>
            <a:endParaRPr lang="en-US" altLang="ko-KR" sz="1800" dirty="0"/>
          </a:p>
          <a:p>
            <a:pPr marL="0" indent="0">
              <a:lnSpc>
                <a:spcPct val="130000"/>
              </a:lnSpc>
              <a:buNone/>
            </a:pPr>
            <a:r>
              <a:rPr lang="en-US" altLang="ko-KR" sz="1800" dirty="0"/>
              <a:t>&gt;</a:t>
            </a:r>
            <a:r>
              <a:rPr lang="ko-KR" altLang="en-US" sz="1800" dirty="0"/>
              <a:t> 주로 </a:t>
            </a:r>
            <a:r>
              <a:rPr lang="en-US" altLang="ko-KR" sz="1800" b="1" dirty="0"/>
              <a:t>Fold change</a:t>
            </a:r>
            <a:r>
              <a:rPr lang="ko-KR" altLang="en-US" sz="1800" dirty="0"/>
              <a:t>와 </a:t>
            </a:r>
            <a:r>
              <a:rPr lang="en-US" altLang="ko-KR" sz="1800" b="1" dirty="0"/>
              <a:t>(adjusted)</a:t>
            </a:r>
            <a:r>
              <a:rPr lang="en-US" altLang="ko-KR" sz="1800" dirty="0"/>
              <a:t> </a:t>
            </a:r>
            <a:r>
              <a:rPr lang="en-US" altLang="ko-KR" sz="1800" b="1" dirty="0"/>
              <a:t>p value</a:t>
            </a:r>
            <a:r>
              <a:rPr lang="ko-KR" altLang="en-US" sz="1800" dirty="0"/>
              <a:t>를 이용해 유의미함을 판단함</a:t>
            </a:r>
            <a:endParaRPr lang="en-US" altLang="ko-KR" sz="1000" dirty="0"/>
          </a:p>
          <a:p>
            <a:pPr marL="0" indent="0">
              <a:lnSpc>
                <a:spcPct val="130000"/>
              </a:lnSpc>
              <a:buNone/>
            </a:pPr>
            <a:endParaRPr lang="en-US" altLang="ko-KR" sz="1800" dirty="0"/>
          </a:p>
        </p:txBody>
      </p:sp>
      <p:grpSp>
        <p:nvGrpSpPr>
          <p:cNvPr id="5" name="그룹 4"/>
          <p:cNvGrpSpPr/>
          <p:nvPr/>
        </p:nvGrpSpPr>
        <p:grpSpPr>
          <a:xfrm>
            <a:off x="2141169" y="5957073"/>
            <a:ext cx="7762431" cy="586380"/>
            <a:chOff x="2168995" y="6007814"/>
            <a:chExt cx="7762431" cy="58638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BDDA2C1-03DA-41F1-A879-7E20D290242E}"/>
                    </a:ext>
                  </a:extLst>
                </p:cNvPr>
                <p:cNvSpPr txBox="1"/>
                <p:nvPr/>
              </p:nvSpPr>
              <p:spPr>
                <a:xfrm>
                  <a:off x="3573082" y="6009419"/>
                  <a:ext cx="6358344" cy="584775"/>
                </a:xfrm>
                <a:prstGeom prst="rect">
                  <a:avLst/>
                </a:prstGeom>
                <a:noFill/>
              </p:spPr>
              <p:txBody>
                <a:bodyPr wrap="none" rtlCol="0">
                  <a:spAutoFit/>
                </a:bodyPr>
                <a:lstStyle/>
                <a:p>
                  <a:r>
                    <a:rPr lang="en-US" altLang="ko-KR" sz="1600" dirty="0"/>
                    <a:t>Cdc45</a:t>
                  </a:r>
                  <a:r>
                    <a:rPr lang="ko-KR" altLang="en-US" sz="1600" dirty="0"/>
                    <a:t>의 </a:t>
                  </a:r>
                  <a:r>
                    <a:rPr lang="ko-KR" altLang="en-US" sz="1600" dirty="0" err="1"/>
                    <a:t>발현량이</a:t>
                  </a:r>
                  <a:r>
                    <a:rPr lang="ko-KR" altLang="en-US" sz="1600" dirty="0"/>
                    <a:t> 비교군 대비 대조군에서 </a:t>
                  </a:r>
                  <a14:m>
                    <m:oMath xmlns:m="http://schemas.openxmlformats.org/officeDocument/2006/math">
                      <m:sSup>
                        <m:sSupPr>
                          <m:ctrlPr>
                            <a:rPr lang="en-US" altLang="ko-KR" sz="1600" i="1" smtClean="0">
                              <a:latin typeface="Cambria Math" panose="02040503050406030204" pitchFamily="18" charset="0"/>
                            </a:rPr>
                          </m:ctrlPr>
                        </m:sSupPr>
                        <m:e>
                          <m:r>
                            <a:rPr lang="en-US" altLang="ko-KR" sz="1600" b="0" i="1" smtClean="0">
                              <a:latin typeface="Cambria Math" panose="02040503050406030204" pitchFamily="18" charset="0"/>
                            </a:rPr>
                            <m:t>2</m:t>
                          </m:r>
                        </m:e>
                        <m:sup>
                          <m:r>
                            <a:rPr lang="en-US" altLang="ko-KR" sz="1600" b="0" i="1" smtClean="0">
                              <a:latin typeface="Cambria Math" panose="02040503050406030204" pitchFamily="18" charset="0"/>
                            </a:rPr>
                            <m:t>−1.31483</m:t>
                          </m:r>
                        </m:sup>
                      </m:sSup>
                    </m:oMath>
                  </a14:m>
                  <a:r>
                    <a:rPr lang="ko-KR" altLang="en-US" sz="1600" dirty="0"/>
                    <a:t>배 감소하였고 </a:t>
                  </a:r>
                  <a:endParaRPr lang="en-US" altLang="ko-KR" sz="1600" dirty="0"/>
                </a:p>
                <a:p>
                  <a:r>
                    <a:rPr lang="en-US" altLang="ko-KR" sz="1600" dirty="0"/>
                    <a:t>adjusted p value (</a:t>
                  </a:r>
                  <a:r>
                    <a:rPr lang="en-US" altLang="ko-KR" sz="1600" dirty="0" err="1"/>
                    <a:t>padj</a:t>
                  </a:r>
                  <a:r>
                    <a:rPr lang="en-US" altLang="ko-KR" sz="1600" dirty="0"/>
                    <a:t>) </a:t>
                  </a:r>
                  <a:r>
                    <a:rPr lang="ko-KR" altLang="en-US" sz="1600" dirty="0"/>
                    <a:t>가 </a:t>
                  </a:r>
                  <a14:m>
                    <m:oMath xmlns:m="http://schemas.openxmlformats.org/officeDocument/2006/math">
                      <m:r>
                        <a:rPr lang="en-US" altLang="ko-KR" sz="1600" b="0" i="1" smtClean="0">
                          <a:latin typeface="Cambria Math" panose="02040503050406030204" pitchFamily="18" charset="0"/>
                        </a:rPr>
                        <m:t>2.90373</m:t>
                      </m:r>
                      <m:r>
                        <a:rPr lang="en-US" altLang="ko-KR" sz="1600" b="0" i="1" smtClean="0">
                          <a:latin typeface="Cambria Math" panose="02040503050406030204" pitchFamily="18" charset="0"/>
                          <a:ea typeface="Cambria Math" panose="02040503050406030204" pitchFamily="18" charset="0"/>
                        </a:rPr>
                        <m:t>×</m:t>
                      </m:r>
                      <m:sSup>
                        <m:sSupPr>
                          <m:ctrlPr>
                            <a:rPr lang="en-US" altLang="ko-KR" sz="1600" b="0" i="1" smtClean="0">
                              <a:latin typeface="Cambria Math" panose="02040503050406030204" pitchFamily="18" charset="0"/>
                              <a:ea typeface="Cambria Math" panose="02040503050406030204" pitchFamily="18" charset="0"/>
                            </a:rPr>
                          </m:ctrlPr>
                        </m:sSupPr>
                        <m:e>
                          <m:r>
                            <a:rPr lang="en-US" altLang="ko-KR" sz="1600" b="0" i="1" smtClean="0">
                              <a:latin typeface="Cambria Math" panose="02040503050406030204" pitchFamily="18" charset="0"/>
                              <a:ea typeface="Cambria Math" panose="02040503050406030204" pitchFamily="18" charset="0"/>
                            </a:rPr>
                            <m:t>10</m:t>
                          </m:r>
                        </m:e>
                        <m:sup>
                          <m:r>
                            <a:rPr lang="en-US" altLang="ko-KR" sz="1600" b="0" i="1" smtClean="0">
                              <a:latin typeface="Cambria Math" panose="02040503050406030204" pitchFamily="18" charset="0"/>
                              <a:ea typeface="Cambria Math" panose="02040503050406030204" pitchFamily="18" charset="0"/>
                            </a:rPr>
                            <m:t>−7</m:t>
                          </m:r>
                        </m:sup>
                      </m:sSup>
                    </m:oMath>
                  </a14:m>
                  <a:r>
                    <a:rPr lang="ko-KR" altLang="en-US" sz="1600" dirty="0"/>
                    <a:t>로 차이가 유의미하다</a:t>
                  </a:r>
                  <a:r>
                    <a:rPr lang="en-US" altLang="ko-KR" sz="1600" dirty="0"/>
                    <a:t>.</a:t>
                  </a:r>
                  <a:endParaRPr lang="ko-KR" altLang="en-US" sz="1600" dirty="0"/>
                </a:p>
              </p:txBody>
            </p:sp>
          </mc:Choice>
          <mc:Fallback xmlns="">
            <p:sp>
              <p:nvSpPr>
                <p:cNvPr id="3" name="TextBox 2">
                  <a:extLst>
                    <a:ext uri="{FF2B5EF4-FFF2-40B4-BE49-F238E27FC236}">
                      <a16:creationId xmlns="" xmlns:a16="http://schemas.microsoft.com/office/drawing/2014/main" xmlns:a14="http://schemas.microsoft.com/office/drawing/2010/main" id="{1BDDA2C1-03DA-41F1-A879-7E20D290242E}"/>
                    </a:ext>
                  </a:extLst>
                </p:cNvPr>
                <p:cNvSpPr txBox="1">
                  <a:spLocks noRot="1" noChangeAspect="1" noMove="1" noResize="1" noEditPoints="1" noAdjustHandles="1" noChangeArrowheads="1" noChangeShapeType="1" noTextEdit="1"/>
                </p:cNvSpPr>
                <p:nvPr/>
              </p:nvSpPr>
              <p:spPr>
                <a:xfrm>
                  <a:off x="3573082" y="6009419"/>
                  <a:ext cx="6358344" cy="584775"/>
                </a:xfrm>
                <a:prstGeom prst="rect">
                  <a:avLst/>
                </a:prstGeom>
                <a:blipFill rotWithShape="0">
                  <a:blip r:embed="rId4"/>
                  <a:stretch>
                    <a:fillRect l="-575" t="-3125" b="-12500"/>
                  </a:stretch>
                </a:blipFill>
              </p:spPr>
              <p:txBody>
                <a:bodyPr/>
                <a:lstStyle/>
                <a:p>
                  <a:r>
                    <a:rPr lang="ko-KR" altLang="en-US">
                      <a:noFill/>
                    </a:rPr>
                    <a:t> </a:t>
                  </a:r>
                </a:p>
              </p:txBody>
            </p:sp>
          </mc:Fallback>
        </mc:AlternateContent>
        <p:sp>
          <p:nvSpPr>
            <p:cNvPr id="9" name="TextBox 8">
              <a:extLst>
                <a:ext uri="{FF2B5EF4-FFF2-40B4-BE49-F238E27FC236}">
                  <a16:creationId xmlns:a16="http://schemas.microsoft.com/office/drawing/2014/main" id="{74EAE6DD-6600-4783-BA14-E6F3368EF3C5}"/>
                </a:ext>
              </a:extLst>
            </p:cNvPr>
            <p:cNvSpPr txBox="1"/>
            <p:nvPr/>
          </p:nvSpPr>
          <p:spPr>
            <a:xfrm>
              <a:off x="2168995" y="6007814"/>
              <a:ext cx="1814633" cy="377091"/>
            </a:xfrm>
            <a:prstGeom prst="rect">
              <a:avLst/>
            </a:prstGeom>
            <a:noFill/>
          </p:spPr>
          <p:txBody>
            <a:bodyPr wrap="square" rtlCol="0">
              <a:spAutoFit/>
            </a:bodyPr>
            <a:lstStyle/>
            <a:p>
              <a:pPr>
                <a:lnSpc>
                  <a:spcPct val="130000"/>
                </a:lnSpc>
              </a:pPr>
              <a:r>
                <a:rPr lang="ko-KR" altLang="en-US" sz="1600" b="1" dirty="0"/>
                <a:t>결과 해석 </a:t>
              </a:r>
              <a:r>
                <a:rPr lang="en-US" altLang="ko-KR" sz="1600" b="1" dirty="0"/>
                <a:t>]</a:t>
              </a:r>
              <a:endParaRPr lang="en-US" altLang="ko-KR" sz="1600" dirty="0"/>
            </a:p>
          </p:txBody>
        </p:sp>
      </p:grpSp>
      <p:grpSp>
        <p:nvGrpSpPr>
          <p:cNvPr id="8" name="그룹 7"/>
          <p:cNvGrpSpPr/>
          <p:nvPr/>
        </p:nvGrpSpPr>
        <p:grpSpPr>
          <a:xfrm>
            <a:off x="186599" y="3865279"/>
            <a:ext cx="11729154" cy="1684369"/>
            <a:chOff x="186599" y="3576030"/>
            <a:chExt cx="11729154" cy="1684369"/>
          </a:xfrm>
        </p:grpSpPr>
        <p:pic>
          <p:nvPicPr>
            <p:cNvPr id="7" name="그림 6">
              <a:extLst>
                <a:ext uri="{FF2B5EF4-FFF2-40B4-BE49-F238E27FC236}">
                  <a16:creationId xmlns:a16="http://schemas.microsoft.com/office/drawing/2014/main" id="{4CF8583E-FD4B-4ACF-B28E-23B9D3C778AF}"/>
                </a:ext>
              </a:extLst>
            </p:cNvPr>
            <p:cNvPicPr>
              <a:picLocks noChangeAspect="1"/>
            </p:cNvPicPr>
            <p:nvPr/>
          </p:nvPicPr>
          <p:blipFill rotWithShape="1">
            <a:blip r:embed="rId5"/>
            <a:srcRect b="43379"/>
            <a:stretch/>
          </p:blipFill>
          <p:spPr>
            <a:xfrm>
              <a:off x="186599" y="3576030"/>
              <a:ext cx="11729154" cy="1684369"/>
            </a:xfrm>
            <a:prstGeom prst="rect">
              <a:avLst/>
            </a:prstGeom>
          </p:spPr>
        </p:pic>
        <p:sp>
          <p:nvSpPr>
            <p:cNvPr id="10" name="직사각형 9"/>
            <p:cNvSpPr/>
            <p:nvPr/>
          </p:nvSpPr>
          <p:spPr>
            <a:xfrm>
              <a:off x="1964687" y="3778898"/>
              <a:ext cx="1552954" cy="223935"/>
            </a:xfrm>
            <a:prstGeom prst="rect">
              <a:avLst/>
            </a:prstGeom>
            <a:solidFill>
              <a:srgbClr val="FFFF00">
                <a:alpha val="2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p:cNvSpPr/>
            <p:nvPr/>
          </p:nvSpPr>
          <p:spPr>
            <a:xfrm>
              <a:off x="6182015" y="3778897"/>
              <a:ext cx="918581" cy="223935"/>
            </a:xfrm>
            <a:prstGeom prst="rect">
              <a:avLst/>
            </a:prstGeom>
            <a:solidFill>
              <a:srgbClr val="FFFF00">
                <a:alpha val="2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7743339" y="3778897"/>
              <a:ext cx="635552" cy="223935"/>
            </a:xfrm>
            <a:prstGeom prst="rect">
              <a:avLst/>
            </a:prstGeom>
            <a:solidFill>
              <a:srgbClr val="FFFF00">
                <a:alpha val="2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4" name="TextBox 13">
            <a:extLst>
              <a:ext uri="{FF2B5EF4-FFF2-40B4-BE49-F238E27FC236}">
                <a16:creationId xmlns:a16="http://schemas.microsoft.com/office/drawing/2014/main" id="{74EAE6DD-6600-4783-BA14-E6F3368EF3C5}"/>
              </a:ext>
            </a:extLst>
          </p:cNvPr>
          <p:cNvSpPr txBox="1"/>
          <p:nvPr/>
        </p:nvSpPr>
        <p:spPr>
          <a:xfrm>
            <a:off x="129017" y="3463186"/>
            <a:ext cx="2380918" cy="412421"/>
          </a:xfrm>
          <a:prstGeom prst="rect">
            <a:avLst/>
          </a:prstGeom>
          <a:noFill/>
        </p:spPr>
        <p:txBody>
          <a:bodyPr wrap="square" rtlCol="0">
            <a:spAutoFit/>
          </a:bodyPr>
          <a:lstStyle/>
          <a:p>
            <a:pPr>
              <a:lnSpc>
                <a:spcPct val="130000"/>
              </a:lnSpc>
            </a:pPr>
            <a:r>
              <a:rPr lang="en-US" altLang="ko-KR" sz="1600" b="1" dirty="0"/>
              <a:t>&lt; </a:t>
            </a:r>
            <a:r>
              <a:rPr lang="ko-KR" altLang="en-US" sz="1600" b="1" dirty="0"/>
              <a:t>결과</a:t>
            </a:r>
            <a:r>
              <a:rPr lang="en-US" altLang="ko-KR" sz="1600" b="1" dirty="0"/>
              <a:t> </a:t>
            </a:r>
            <a:r>
              <a:rPr lang="ko-KR" altLang="en-US" sz="1600" b="1" dirty="0"/>
              <a:t>예시 </a:t>
            </a:r>
            <a:r>
              <a:rPr lang="en-US" altLang="ko-KR" sz="1600" b="1" dirty="0"/>
              <a:t>&gt;</a:t>
            </a:r>
            <a:endParaRPr lang="en-US" altLang="ko-KR" sz="1600" dirty="0"/>
          </a:p>
        </p:txBody>
      </p:sp>
    </p:spTree>
    <p:extLst>
      <p:ext uri="{BB962C8B-B14F-4D97-AF65-F5344CB8AC3E}">
        <p14:creationId xmlns:p14="http://schemas.microsoft.com/office/powerpoint/2010/main" val="961450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 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mc:AlternateContent xmlns:mc="http://schemas.openxmlformats.org/markup-compatibility/2006" xmlns:a14="http://schemas.microsoft.com/office/drawing/2010/main">
        <mc:Choice Requires="a14">
          <p:sp>
            <p:nvSpPr>
              <p:cNvPr id="2" name="내용 개체 틀 1"/>
              <p:cNvSpPr>
                <a:spLocks noGrp="1"/>
              </p:cNvSpPr>
              <p:nvPr>
                <p:ph idx="1"/>
              </p:nvPr>
            </p:nvSpPr>
            <p:spPr>
              <a:xfrm>
                <a:off x="186599" y="1203053"/>
                <a:ext cx="11671572" cy="5300383"/>
              </a:xfrm>
            </p:spPr>
            <p:txBody>
              <a:bodyPr>
                <a:normAutofit fontScale="92500" lnSpcReduction="10000"/>
              </a:bodyPr>
              <a:lstStyle/>
              <a:p>
                <a:pPr marL="0" indent="0">
                  <a:lnSpc>
                    <a:spcPct val="130000"/>
                  </a:lnSpc>
                  <a:buNone/>
                </a:pPr>
                <a:r>
                  <a:rPr lang="en-US" altLang="ko-KR" sz="1800" u="sng" dirty="0"/>
                  <a:t>1. </a:t>
                </a:r>
                <a:r>
                  <a:rPr lang="en-US" altLang="ko-KR" sz="1800" b="1" u="sng" dirty="0"/>
                  <a:t>Fold change</a:t>
                </a:r>
                <a:r>
                  <a:rPr lang="ko-KR" altLang="en-US" sz="1800" b="1" u="sng" dirty="0"/>
                  <a:t> </a:t>
                </a:r>
                <a:r>
                  <a:rPr lang="ko-KR" altLang="en-US" sz="1800" u="sng" dirty="0"/>
                  <a:t>란 </a:t>
                </a:r>
                <a:r>
                  <a:rPr lang="en-US" altLang="ko-KR" sz="1800" u="sng" dirty="0"/>
                  <a:t>?</a:t>
                </a:r>
              </a:p>
              <a:p>
                <a:pPr marL="0" indent="0">
                  <a:lnSpc>
                    <a:spcPct val="130000"/>
                  </a:lnSpc>
                  <a:buNone/>
                </a:pPr>
                <a:r>
                  <a:rPr lang="ko-KR" altLang="en-US" sz="1800" dirty="0"/>
                  <a:t>두 집단 간 유전자 </a:t>
                </a:r>
                <a:r>
                  <a:rPr lang="ko-KR" altLang="en-US" sz="1800" dirty="0" err="1"/>
                  <a:t>발현량</a:t>
                </a:r>
                <a:r>
                  <a:rPr lang="ko-KR" altLang="en-US" sz="1800" dirty="0"/>
                  <a:t> 배수 차이</a:t>
                </a:r>
                <a:endParaRPr lang="en-US" altLang="ko-KR" sz="1800" dirty="0"/>
              </a:p>
              <a:p>
                <a:pPr marL="0" indent="0">
                  <a:lnSpc>
                    <a:spcPct val="130000"/>
                  </a:lnSpc>
                  <a:buNone/>
                </a:pPr>
                <a:r>
                  <a:rPr lang="en-US" altLang="ko-KR" sz="1800" dirty="0"/>
                  <a:t>ex. </a:t>
                </a:r>
                <a:r>
                  <a:rPr lang="ko-KR" altLang="en-US" sz="1800" dirty="0"/>
                  <a:t>대조군 대비 비교군의 </a:t>
                </a:r>
                <a:r>
                  <a:rPr lang="en-US" altLang="ko-KR" sz="1800" dirty="0"/>
                  <a:t>log2(Fold Change)</a:t>
                </a:r>
                <a:r>
                  <a:rPr lang="ko-KR" altLang="en-US" sz="1800" dirty="0"/>
                  <a:t> </a:t>
                </a:r>
                <a:r>
                  <a:rPr lang="en-US" altLang="ko-KR" sz="1800" dirty="0"/>
                  <a:t>= log2(</a:t>
                </a:r>
                <a:r>
                  <a:rPr lang="ko-KR" altLang="en-US" sz="1800" dirty="0"/>
                  <a:t>비교군 유전자 </a:t>
                </a:r>
                <a:r>
                  <a:rPr lang="ko-KR" altLang="en-US" sz="1800" dirty="0" err="1"/>
                  <a:t>발현량</a:t>
                </a:r>
                <a:r>
                  <a:rPr lang="ko-KR" altLang="en-US" sz="1800" dirty="0"/>
                  <a:t> </a:t>
                </a:r>
                <a:r>
                  <a:rPr lang="en-US" altLang="ko-KR" sz="1800" dirty="0"/>
                  <a:t>/ </a:t>
                </a:r>
                <a:r>
                  <a:rPr lang="ko-KR" altLang="en-US" sz="1800" dirty="0"/>
                  <a:t>대조군 유전자 </a:t>
                </a:r>
                <a:r>
                  <a:rPr lang="ko-KR" altLang="en-US" sz="1800" dirty="0" err="1"/>
                  <a:t>발현량</a:t>
                </a:r>
                <a:r>
                  <a:rPr lang="en-US" altLang="ko-KR" sz="1800" dirty="0"/>
                  <a:t>)</a:t>
                </a:r>
              </a:p>
              <a:p>
                <a:pPr marL="0" indent="0">
                  <a:lnSpc>
                    <a:spcPct val="130000"/>
                  </a:lnSpc>
                  <a:buNone/>
                </a:pPr>
                <a:endParaRPr lang="en-US" altLang="ko-KR" sz="1800" dirty="0"/>
              </a:p>
              <a:p>
                <a:pPr marL="0" indent="0">
                  <a:lnSpc>
                    <a:spcPct val="130000"/>
                  </a:lnSpc>
                  <a:buNone/>
                </a:pPr>
                <a:r>
                  <a:rPr lang="en-US" altLang="ko-KR" sz="1800" u="sng" dirty="0"/>
                  <a:t>2. </a:t>
                </a:r>
                <a:r>
                  <a:rPr lang="en-US" altLang="ko-KR" sz="1800" b="1" u="sng" dirty="0"/>
                  <a:t>P value </a:t>
                </a:r>
                <a:r>
                  <a:rPr lang="ko-KR" altLang="en-US" sz="1800" u="sng" dirty="0"/>
                  <a:t>란 </a:t>
                </a:r>
                <a:r>
                  <a:rPr lang="en-US" altLang="ko-KR" sz="1800" u="sng" dirty="0"/>
                  <a:t>?</a:t>
                </a:r>
                <a:r>
                  <a:rPr lang="en-US" altLang="ko-KR" sz="1800" b="1" u="sng" dirty="0"/>
                  <a:t> </a:t>
                </a:r>
              </a:p>
              <a:p>
                <a:pPr marL="0" indent="0">
                  <a:lnSpc>
                    <a:spcPct val="130000"/>
                  </a:lnSpc>
                  <a:buNone/>
                </a:pPr>
                <a:r>
                  <a:rPr lang="ko-KR" altLang="en-US" sz="1800" dirty="0"/>
                  <a:t>두 집단의 값들이 유의한 차이를 보이는지 검정한 통계량보다 크거나 같은 값을 얻을 수 있는 확률</a:t>
                </a:r>
                <a:r>
                  <a:rPr lang="en-US" altLang="ko-KR" sz="1800" dirty="0"/>
                  <a:t>.</a:t>
                </a:r>
              </a:p>
              <a:p>
                <a:pPr>
                  <a:lnSpc>
                    <a:spcPct val="130000"/>
                  </a:lnSpc>
                  <a:buFont typeface="Wingdings" panose="05000000000000000000" pitchFamily="2" charset="2"/>
                  <a:buChar char="à"/>
                </a:pPr>
                <a:r>
                  <a:rPr lang="en-US" altLang="ko-KR" sz="1800" dirty="0">
                    <a:sym typeface="Wingdings" panose="05000000000000000000" pitchFamily="2" charset="2"/>
                  </a:rPr>
                  <a:t> </a:t>
                </a:r>
                <a:r>
                  <a:rPr lang="ko-KR" altLang="en-US" sz="1800" dirty="0">
                    <a:sym typeface="Wingdings" panose="05000000000000000000" pitchFamily="2" charset="2"/>
                  </a:rPr>
                  <a:t>즉</a:t>
                </a:r>
                <a:r>
                  <a:rPr lang="en-US" altLang="ko-KR" sz="1800" dirty="0">
                    <a:sym typeface="Wingdings" panose="05000000000000000000" pitchFamily="2" charset="2"/>
                  </a:rPr>
                  <a:t>, p value &lt; 0.05 </a:t>
                </a:r>
                <a:r>
                  <a:rPr lang="ko-KR" altLang="en-US" sz="1800" dirty="0">
                    <a:sym typeface="Wingdings" panose="05000000000000000000" pitchFamily="2" charset="2"/>
                  </a:rPr>
                  <a:t>라는 것은 이 유전자보다 차이가 나는 유전자가 나올 확률이 </a:t>
                </a:r>
                <a:r>
                  <a:rPr lang="en-US" altLang="ko-KR" sz="1800" dirty="0">
                    <a:sym typeface="Wingdings" panose="05000000000000000000" pitchFamily="2" charset="2"/>
                  </a:rPr>
                  <a:t>100</a:t>
                </a:r>
                <a:r>
                  <a:rPr lang="ko-KR" altLang="en-US" sz="1800" dirty="0">
                    <a:sym typeface="Wingdings" panose="05000000000000000000" pitchFamily="2" charset="2"/>
                  </a:rPr>
                  <a:t>번 중 </a:t>
                </a:r>
                <a:r>
                  <a:rPr lang="en-US" altLang="ko-KR" sz="1800" dirty="0">
                    <a:sym typeface="Wingdings" panose="05000000000000000000" pitchFamily="2" charset="2"/>
                  </a:rPr>
                  <a:t>5</a:t>
                </a:r>
                <a:r>
                  <a:rPr lang="ko-KR" altLang="en-US" sz="1800" dirty="0">
                    <a:sym typeface="Wingdings" panose="05000000000000000000" pitchFamily="2" charset="2"/>
                  </a:rPr>
                  <a:t>번 이하라는 것 </a:t>
                </a:r>
                <a:r>
                  <a:rPr lang="en-US" altLang="ko-KR" sz="1800" dirty="0">
                    <a:sym typeface="Wingdings" panose="05000000000000000000" pitchFamily="2" charset="2"/>
                  </a:rPr>
                  <a:t>!</a:t>
                </a:r>
              </a:p>
              <a:p>
                <a:pPr marL="0" indent="0">
                  <a:lnSpc>
                    <a:spcPct val="130000"/>
                  </a:lnSpc>
                  <a:buNone/>
                </a:pPr>
                <a:endParaRPr lang="en-US" altLang="ko-KR" sz="1800" dirty="0">
                  <a:sym typeface="Wingdings" panose="05000000000000000000" pitchFamily="2" charset="2"/>
                </a:endParaRPr>
              </a:p>
              <a:p>
                <a:pPr marL="0" indent="0">
                  <a:lnSpc>
                    <a:spcPct val="130000"/>
                  </a:lnSpc>
                  <a:buNone/>
                </a:pPr>
                <a:r>
                  <a:rPr lang="en-US" altLang="ko-KR" sz="1800" u="sng" dirty="0"/>
                  <a:t>3. </a:t>
                </a:r>
                <a:r>
                  <a:rPr lang="en-US" altLang="ko-KR" sz="1800" b="1" u="sng" dirty="0"/>
                  <a:t>Adjusted p value </a:t>
                </a:r>
                <a:r>
                  <a:rPr lang="ko-KR" altLang="en-US" sz="1800" u="sng" dirty="0"/>
                  <a:t>란 </a:t>
                </a:r>
                <a:r>
                  <a:rPr lang="en-US" altLang="ko-KR" sz="1800" u="sng" dirty="0"/>
                  <a:t>?</a:t>
                </a:r>
              </a:p>
              <a:p>
                <a:pPr marL="0" indent="0">
                  <a:lnSpc>
                    <a:spcPct val="130000"/>
                  </a:lnSpc>
                  <a:buNone/>
                </a:pPr>
                <a:r>
                  <a:rPr lang="ko-KR" altLang="en-US" sz="1800" dirty="0"/>
                  <a:t>두 집단 간 유의한 유전자를 뽑기 위해 유전자마다 가설 검정 진행</a:t>
                </a:r>
                <a:endParaRPr lang="en-US" altLang="ko-KR" sz="1800" dirty="0"/>
              </a:p>
              <a:p>
                <a:pPr>
                  <a:lnSpc>
                    <a:spcPct val="130000"/>
                  </a:lnSpc>
                  <a:buFont typeface="Wingdings" panose="05000000000000000000" pitchFamily="2" charset="2"/>
                  <a:buChar char="à"/>
                </a:pPr>
                <a:r>
                  <a:rPr lang="ko-KR" altLang="en-US" sz="1800" dirty="0">
                    <a:sym typeface="Wingdings" panose="05000000000000000000" pitchFamily="2" charset="2"/>
                  </a:rPr>
                  <a:t>한 가설 </a:t>
                </a:r>
                <a:r>
                  <a:rPr lang="en-US" altLang="ko-KR" sz="1800" dirty="0">
                    <a:sym typeface="Wingdings" panose="05000000000000000000" pitchFamily="2" charset="2"/>
                  </a:rPr>
                  <a:t>(</a:t>
                </a:r>
                <a:r>
                  <a:rPr lang="ko-KR" altLang="en-US" sz="1800" dirty="0">
                    <a:sym typeface="Wingdings" panose="05000000000000000000" pitchFamily="2" charset="2"/>
                  </a:rPr>
                  <a:t>유전자</a:t>
                </a:r>
                <a:r>
                  <a:rPr lang="en-US" altLang="ko-KR" sz="1800" dirty="0">
                    <a:sym typeface="Wingdings" panose="05000000000000000000" pitchFamily="2" charset="2"/>
                  </a:rPr>
                  <a:t>) </a:t>
                </a:r>
                <a:r>
                  <a:rPr lang="ko-KR" altLang="en-US" sz="1800" dirty="0">
                    <a:sym typeface="Wingdings" panose="05000000000000000000" pitchFamily="2" charset="2"/>
                  </a:rPr>
                  <a:t>당 유의미함을 올바르게 판단할 확률 </a:t>
                </a:r>
                <a:r>
                  <a:rPr lang="en-US" altLang="ko-KR" sz="1800" dirty="0">
                    <a:sym typeface="Wingdings" panose="05000000000000000000" pitchFamily="2" charset="2"/>
                  </a:rPr>
                  <a:t>1-0.05=0.95</a:t>
                </a:r>
              </a:p>
              <a:p>
                <a:pPr>
                  <a:lnSpc>
                    <a:spcPct val="130000"/>
                  </a:lnSpc>
                  <a:buFont typeface="Wingdings" panose="05000000000000000000" pitchFamily="2" charset="2"/>
                  <a:buChar char="à"/>
                </a:pPr>
                <a:r>
                  <a:rPr lang="ko-KR" altLang="en-US" sz="1800" dirty="0">
                    <a:sym typeface="Wingdings" panose="05000000000000000000" pitchFamily="2" charset="2"/>
                  </a:rPr>
                  <a:t>예를 들어</a:t>
                </a:r>
                <a:r>
                  <a:rPr lang="en-US" altLang="ko-KR" sz="1800" dirty="0">
                    <a:sym typeface="Wingdings" panose="05000000000000000000" pitchFamily="2" charset="2"/>
                  </a:rPr>
                  <a:t>, </a:t>
                </a:r>
                <a:r>
                  <a:rPr lang="ko-KR" altLang="en-US" sz="1800" dirty="0">
                    <a:sym typeface="Wingdings" panose="05000000000000000000" pitchFamily="2" charset="2"/>
                  </a:rPr>
                  <a:t>유전자가 </a:t>
                </a:r>
                <a:r>
                  <a:rPr lang="en-US" altLang="ko-KR" sz="1800" dirty="0">
                    <a:sym typeface="Wingdings" panose="05000000000000000000" pitchFamily="2" charset="2"/>
                  </a:rPr>
                  <a:t>3</a:t>
                </a:r>
                <a:r>
                  <a:rPr lang="ko-KR" altLang="en-US" sz="1800" dirty="0">
                    <a:sym typeface="Wingdings" panose="05000000000000000000" pitchFamily="2" charset="2"/>
                  </a:rPr>
                  <a:t>개만 있어도 </a:t>
                </a:r>
                <a14:m>
                  <m:oMath xmlns:m="http://schemas.openxmlformats.org/officeDocument/2006/math">
                    <m:sSup>
                      <m:sSupPr>
                        <m:ctrlPr>
                          <a:rPr lang="en-US" altLang="ko-KR" sz="1800" b="0" i="1" smtClean="0">
                            <a:latin typeface="Cambria Math" panose="02040503050406030204" pitchFamily="18" charset="0"/>
                            <a:sym typeface="Wingdings" panose="05000000000000000000" pitchFamily="2" charset="2"/>
                          </a:rPr>
                        </m:ctrlPr>
                      </m:sSupPr>
                      <m:e>
                        <m:r>
                          <a:rPr lang="en-US" altLang="ko-KR" sz="1800" b="0" i="1" smtClean="0">
                            <a:latin typeface="Cambria Math" panose="02040503050406030204" pitchFamily="18" charset="0"/>
                            <a:sym typeface="Wingdings" panose="05000000000000000000" pitchFamily="2" charset="2"/>
                          </a:rPr>
                          <m:t>0.95</m:t>
                        </m:r>
                      </m:e>
                      <m:sup>
                        <m:r>
                          <a:rPr lang="en-US" altLang="ko-KR" sz="1800" b="0" i="1" smtClean="0">
                            <a:latin typeface="Cambria Math" panose="02040503050406030204" pitchFamily="18" charset="0"/>
                            <a:sym typeface="Wingdings" panose="05000000000000000000" pitchFamily="2" charset="2"/>
                          </a:rPr>
                          <m:t>3</m:t>
                        </m:r>
                      </m:sup>
                    </m:sSup>
                    <m:r>
                      <a:rPr lang="en-US" altLang="ko-KR" sz="1800" b="0" i="1" smtClean="0">
                        <a:latin typeface="Cambria Math" panose="02040503050406030204" pitchFamily="18" charset="0"/>
                        <a:sym typeface="Wingdings" panose="05000000000000000000" pitchFamily="2" charset="2"/>
                      </a:rPr>
                      <m:t>=0.857</m:t>
                    </m:r>
                  </m:oMath>
                </a14:m>
                <a:r>
                  <a:rPr lang="ko-KR" altLang="en-US" sz="1800" dirty="0"/>
                  <a:t>로 확률이 매우 감소하기 때문에 이를 보정해주는 값</a:t>
                </a:r>
                <a:r>
                  <a:rPr lang="en-US" altLang="ko-KR" sz="1800" dirty="0"/>
                  <a:t>.</a:t>
                </a:r>
              </a:p>
              <a:p>
                <a:pPr marL="0" indent="0">
                  <a:lnSpc>
                    <a:spcPct val="130000"/>
                  </a:lnSpc>
                  <a:buNone/>
                </a:pPr>
                <a:endParaRPr lang="en-US" altLang="ko-KR" sz="1800" dirty="0"/>
              </a:p>
            </p:txBody>
          </p:sp>
        </mc:Choice>
        <mc:Fallback xmlns="">
          <p:sp>
            <p:nvSpPr>
              <p:cNvPr id="2" name="내용 개체 틀 1"/>
              <p:cNvSpPr>
                <a:spLocks noGrp="1" noRot="1" noChangeAspect="1" noMove="1" noResize="1" noEditPoints="1" noAdjustHandles="1" noChangeArrowheads="1" noChangeShapeType="1" noTextEdit="1"/>
              </p:cNvSpPr>
              <p:nvPr>
                <p:ph idx="1"/>
              </p:nvPr>
            </p:nvSpPr>
            <p:spPr>
              <a:xfrm>
                <a:off x="186599" y="1203053"/>
                <a:ext cx="11671572" cy="5300383"/>
              </a:xfrm>
              <a:blipFill rotWithShape="0">
                <a:blip r:embed="rId3"/>
                <a:stretch>
                  <a:fillRect l="-36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863553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Input data </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717"/>
            <a:ext cx="10515600" cy="4351338"/>
          </a:xfrm>
        </p:spPr>
        <p:txBody>
          <a:bodyPr>
            <a:normAutofit/>
          </a:bodyPr>
          <a:lstStyle/>
          <a:p>
            <a:pPr marL="0" indent="0">
              <a:lnSpc>
                <a:spcPct val="130000"/>
              </a:lnSpc>
              <a:buNone/>
            </a:pPr>
            <a:r>
              <a:rPr lang="en-US" altLang="ko-KR" sz="1800" b="1" dirty="0"/>
              <a:t>&gt;Input data</a:t>
            </a:r>
            <a:r>
              <a:rPr lang="ko-KR" altLang="en-US" sz="1800" b="1" dirty="0"/>
              <a:t> </a:t>
            </a:r>
            <a:r>
              <a:rPr lang="en-US" altLang="ko-KR" sz="1800" b="1" dirty="0"/>
              <a:t>Preprocessing &amp; Overview</a:t>
            </a:r>
          </a:p>
        </p:txBody>
      </p:sp>
      <p:sp>
        <p:nvSpPr>
          <p:cNvPr id="15" name="TextBox 14"/>
          <p:cNvSpPr txBox="1"/>
          <p:nvPr/>
        </p:nvSpPr>
        <p:spPr>
          <a:xfrm>
            <a:off x="7290452" y="1943194"/>
            <a:ext cx="4458593" cy="1052596"/>
          </a:xfrm>
          <a:prstGeom prst="rect">
            <a:avLst/>
          </a:prstGeom>
          <a:noFill/>
        </p:spPr>
        <p:txBody>
          <a:bodyPr wrap="none" rtlCol="0">
            <a:spAutoFit/>
          </a:bodyPr>
          <a:lstStyle/>
          <a:p>
            <a:pPr>
              <a:lnSpc>
                <a:spcPct val="130000"/>
              </a:lnSpc>
            </a:pPr>
            <a:r>
              <a:rPr lang="en-US" altLang="ko-KR" sz="1600" dirty="0"/>
              <a:t>Preprocess 1. </a:t>
            </a:r>
            <a:r>
              <a:rPr lang="en-US" altLang="ko-KR" sz="1600" dirty="0" err="1"/>
              <a:t>cts</a:t>
            </a:r>
            <a:r>
              <a:rPr lang="en-US" altLang="ko-KR" sz="1600" dirty="0"/>
              <a:t> </a:t>
            </a:r>
          </a:p>
          <a:p>
            <a:pPr>
              <a:lnSpc>
                <a:spcPct val="130000"/>
              </a:lnSpc>
            </a:pPr>
            <a:r>
              <a:rPr lang="en-US" altLang="ko-KR" sz="1600" dirty="0"/>
              <a:t>	     - counts: Raw count table</a:t>
            </a:r>
          </a:p>
          <a:p>
            <a:pPr>
              <a:lnSpc>
                <a:spcPct val="130000"/>
              </a:lnSpc>
            </a:pPr>
            <a:r>
              <a:rPr lang="en-US" altLang="ko-KR" sz="1600" dirty="0"/>
              <a:t>	     - </a:t>
            </a:r>
            <a:r>
              <a:rPr lang="en-US" altLang="ko-KR" sz="1600" dirty="0" err="1"/>
              <a:t>featuredata</a:t>
            </a:r>
            <a:r>
              <a:rPr lang="en-US" altLang="ko-KR" sz="1600" dirty="0"/>
              <a:t>: Gene ID / symbol</a:t>
            </a:r>
          </a:p>
        </p:txBody>
      </p:sp>
      <p:sp>
        <p:nvSpPr>
          <p:cNvPr id="16" name="TextBox 15"/>
          <p:cNvSpPr txBox="1"/>
          <p:nvPr/>
        </p:nvSpPr>
        <p:spPr>
          <a:xfrm>
            <a:off x="7280994" y="3159276"/>
            <a:ext cx="2238754" cy="377091"/>
          </a:xfrm>
          <a:prstGeom prst="rect">
            <a:avLst/>
          </a:prstGeom>
          <a:noFill/>
        </p:spPr>
        <p:txBody>
          <a:bodyPr wrap="none" rtlCol="0">
            <a:spAutoFit/>
          </a:bodyPr>
          <a:lstStyle/>
          <a:p>
            <a:pPr>
              <a:lnSpc>
                <a:spcPct val="130000"/>
              </a:lnSpc>
            </a:pPr>
            <a:r>
              <a:rPr lang="en-US" altLang="ko-KR" sz="1600" dirty="0"/>
              <a:t>Preprocess 2. </a:t>
            </a:r>
            <a:r>
              <a:rPr lang="en-US" altLang="ko-KR" sz="1600" dirty="0" err="1"/>
              <a:t>coldata</a:t>
            </a:r>
            <a:endParaRPr lang="en-US" altLang="ko-KR" sz="1600" dirty="0"/>
          </a:p>
        </p:txBody>
      </p:sp>
      <p:sp>
        <p:nvSpPr>
          <p:cNvPr id="17" name="TextBox 16">
            <a:extLst>
              <a:ext uri="{FF2B5EF4-FFF2-40B4-BE49-F238E27FC236}">
                <a16:creationId xmlns:a16="http://schemas.microsoft.com/office/drawing/2014/main" id="{4C272A49-C224-48B5-B713-8706FA2575D4}"/>
              </a:ext>
            </a:extLst>
          </p:cNvPr>
          <p:cNvSpPr txBox="1"/>
          <p:nvPr/>
        </p:nvSpPr>
        <p:spPr>
          <a:xfrm>
            <a:off x="286310" y="4615338"/>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sp>
        <p:nvSpPr>
          <p:cNvPr id="18" name="TextBox 17">
            <a:extLst>
              <a:ext uri="{FF2B5EF4-FFF2-40B4-BE49-F238E27FC236}">
                <a16:creationId xmlns:a16="http://schemas.microsoft.com/office/drawing/2014/main" id="{44810605-476E-44E7-B91D-FD2C1D17C0AB}"/>
              </a:ext>
            </a:extLst>
          </p:cNvPr>
          <p:cNvSpPr txBox="1"/>
          <p:nvPr/>
        </p:nvSpPr>
        <p:spPr>
          <a:xfrm>
            <a:off x="23217" y="4910796"/>
            <a:ext cx="2426115" cy="377091"/>
          </a:xfrm>
          <a:prstGeom prst="rect">
            <a:avLst/>
          </a:prstGeom>
          <a:noFill/>
        </p:spPr>
        <p:txBody>
          <a:bodyPr wrap="square" rtlCol="0">
            <a:spAutoFit/>
          </a:bodyPr>
          <a:lstStyle/>
          <a:p>
            <a:pPr>
              <a:lnSpc>
                <a:spcPct val="130000"/>
              </a:lnSpc>
            </a:pPr>
            <a:r>
              <a:rPr lang="en-US" altLang="ko-KR" sz="1600" dirty="0"/>
              <a:t>1. counts (count table)</a:t>
            </a:r>
          </a:p>
        </p:txBody>
      </p:sp>
      <p:sp>
        <p:nvSpPr>
          <p:cNvPr id="19" name="TextBox 18">
            <a:extLst>
              <a:ext uri="{FF2B5EF4-FFF2-40B4-BE49-F238E27FC236}">
                <a16:creationId xmlns:a16="http://schemas.microsoft.com/office/drawing/2014/main" id="{F1C8DEA7-C173-4B9F-9C99-AAF914F713A9}"/>
              </a:ext>
            </a:extLst>
          </p:cNvPr>
          <p:cNvSpPr txBox="1"/>
          <p:nvPr/>
        </p:nvSpPr>
        <p:spPr>
          <a:xfrm>
            <a:off x="6849732" y="4910796"/>
            <a:ext cx="2426115" cy="377091"/>
          </a:xfrm>
          <a:prstGeom prst="rect">
            <a:avLst/>
          </a:prstGeom>
          <a:noFill/>
        </p:spPr>
        <p:txBody>
          <a:bodyPr wrap="square" rtlCol="0">
            <a:spAutoFit/>
          </a:bodyPr>
          <a:lstStyle/>
          <a:p>
            <a:pPr>
              <a:lnSpc>
                <a:spcPct val="130000"/>
              </a:lnSpc>
            </a:pPr>
            <a:r>
              <a:rPr lang="en-US" altLang="ko-KR" sz="1600" dirty="0"/>
              <a:t>2. </a:t>
            </a:r>
            <a:r>
              <a:rPr lang="en-US" altLang="ko-KR" sz="1600" dirty="0" err="1"/>
              <a:t>coldata</a:t>
            </a:r>
            <a:r>
              <a:rPr lang="en-US" altLang="ko-KR" sz="1600" dirty="0"/>
              <a:t> (metadata)</a:t>
            </a:r>
          </a:p>
        </p:txBody>
      </p:sp>
      <p:pic>
        <p:nvPicPr>
          <p:cNvPr id="20" name="그림 19"/>
          <p:cNvPicPr>
            <a:picLocks noChangeAspect="1"/>
          </p:cNvPicPr>
          <p:nvPr/>
        </p:nvPicPr>
        <p:blipFill rotWithShape="1">
          <a:blip r:embed="rId3"/>
          <a:srcRect t="32354" b="405"/>
          <a:stretch/>
        </p:blipFill>
        <p:spPr>
          <a:xfrm>
            <a:off x="340943" y="1704334"/>
            <a:ext cx="5103456" cy="2810674"/>
          </a:xfrm>
          <a:prstGeom prst="rect">
            <a:avLst/>
          </a:prstGeom>
        </p:spPr>
      </p:pic>
      <p:pic>
        <p:nvPicPr>
          <p:cNvPr id="21" name="그림 20"/>
          <p:cNvPicPr>
            <a:picLocks noChangeAspect="1"/>
          </p:cNvPicPr>
          <p:nvPr/>
        </p:nvPicPr>
        <p:blipFill>
          <a:blip r:embed="rId4"/>
          <a:stretch>
            <a:fillRect/>
          </a:stretch>
        </p:blipFill>
        <p:spPr>
          <a:xfrm>
            <a:off x="-3800" y="5377789"/>
            <a:ext cx="6666329" cy="1345933"/>
          </a:xfrm>
          <a:prstGeom prst="rect">
            <a:avLst/>
          </a:prstGeom>
        </p:spPr>
      </p:pic>
      <p:pic>
        <p:nvPicPr>
          <p:cNvPr id="24" name="그림 23"/>
          <p:cNvPicPr>
            <a:picLocks noChangeAspect="1"/>
          </p:cNvPicPr>
          <p:nvPr/>
        </p:nvPicPr>
        <p:blipFill>
          <a:blip r:embed="rId5"/>
          <a:stretch>
            <a:fillRect/>
          </a:stretch>
        </p:blipFill>
        <p:spPr>
          <a:xfrm>
            <a:off x="6885847" y="5377789"/>
            <a:ext cx="5218376" cy="817415"/>
          </a:xfrm>
          <a:prstGeom prst="rect">
            <a:avLst/>
          </a:prstGeom>
        </p:spPr>
      </p:pic>
      <p:sp>
        <p:nvSpPr>
          <p:cNvPr id="26" name="오른쪽 중괄호 25"/>
          <p:cNvSpPr/>
          <p:nvPr/>
        </p:nvSpPr>
        <p:spPr>
          <a:xfrm>
            <a:off x="5921485" y="1709966"/>
            <a:ext cx="1225685" cy="902606"/>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오른쪽 중괄호 26"/>
          <p:cNvSpPr/>
          <p:nvPr/>
        </p:nvSpPr>
        <p:spPr>
          <a:xfrm>
            <a:off x="5922917" y="2739465"/>
            <a:ext cx="1225198" cy="1216715"/>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오른쪽 중괄호 27"/>
          <p:cNvSpPr/>
          <p:nvPr/>
        </p:nvSpPr>
        <p:spPr>
          <a:xfrm>
            <a:off x="5926485" y="4087290"/>
            <a:ext cx="1225198" cy="427627"/>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0" name="TextBox 29"/>
          <p:cNvSpPr txBox="1"/>
          <p:nvPr/>
        </p:nvSpPr>
        <p:spPr>
          <a:xfrm>
            <a:off x="7290452" y="4085037"/>
            <a:ext cx="1107996" cy="412421"/>
          </a:xfrm>
          <a:prstGeom prst="rect">
            <a:avLst/>
          </a:prstGeom>
          <a:noFill/>
        </p:spPr>
        <p:txBody>
          <a:bodyPr wrap="none" rtlCol="0">
            <a:spAutoFit/>
          </a:bodyPr>
          <a:lstStyle/>
          <a:p>
            <a:pPr>
              <a:lnSpc>
                <a:spcPct val="130000"/>
              </a:lnSpc>
            </a:pPr>
            <a:r>
              <a:rPr lang="en-US" altLang="ko-KR" sz="1600" dirty="0"/>
              <a:t>View data</a:t>
            </a:r>
          </a:p>
        </p:txBody>
      </p:sp>
      <p:cxnSp>
        <p:nvCxnSpPr>
          <p:cNvPr id="5" name="직선 연결선[R] 4">
            <a:extLst>
              <a:ext uri="{FF2B5EF4-FFF2-40B4-BE49-F238E27FC236}">
                <a16:creationId xmlns:a16="http://schemas.microsoft.com/office/drawing/2014/main" id="{40488A22-5E87-7B4A-A2BC-16B87B58B12A}"/>
              </a:ext>
            </a:extLst>
          </p:cNvPr>
          <p:cNvCxnSpPr/>
          <p:nvPr/>
        </p:nvCxnSpPr>
        <p:spPr>
          <a:xfrm>
            <a:off x="6791273" y="4683918"/>
            <a:ext cx="0" cy="2114550"/>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67972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3"/>
          <a:srcRect l="436"/>
          <a:stretch/>
        </p:blipFill>
        <p:spPr>
          <a:xfrm>
            <a:off x="286311" y="2440615"/>
            <a:ext cx="6021184" cy="3258845"/>
          </a:xfrm>
          <a:prstGeom prst="rect">
            <a:avLst/>
          </a:prstGeom>
        </p:spPr>
      </p:pic>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0515600" cy="4351338"/>
          </a:xfrm>
        </p:spPr>
        <p:txBody>
          <a:bodyPr>
            <a:normAutofit/>
          </a:bodyPr>
          <a:lstStyle/>
          <a:p>
            <a:pPr marL="0" indent="0">
              <a:lnSpc>
                <a:spcPct val="130000"/>
              </a:lnSpc>
              <a:buNone/>
            </a:pPr>
            <a:r>
              <a:rPr lang="en-US" altLang="ko-KR" sz="1800" b="1" dirty="0"/>
              <a:t>&gt;PCA</a:t>
            </a:r>
            <a:r>
              <a:rPr lang="en-US" altLang="ko-KR" sz="1800" dirty="0"/>
              <a:t> (Principal Component Analysis, </a:t>
            </a:r>
            <a:r>
              <a:rPr lang="ko-KR" altLang="en-US" sz="1800" dirty="0"/>
              <a:t>주성분 분석</a:t>
            </a:r>
            <a:r>
              <a:rPr lang="en-US" altLang="ko-KR" sz="1800" dirty="0"/>
              <a:t>)</a:t>
            </a:r>
          </a:p>
          <a:p>
            <a:pPr marL="0" indent="0">
              <a:lnSpc>
                <a:spcPct val="130000"/>
              </a:lnSpc>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sp>
        <p:nvSpPr>
          <p:cNvPr id="10" name="오른쪽 중괄호 9"/>
          <p:cNvSpPr/>
          <p:nvPr/>
        </p:nvSpPr>
        <p:spPr>
          <a:xfrm>
            <a:off x="6117212" y="4060512"/>
            <a:ext cx="1225685" cy="285103"/>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1" name="오른쪽 중괄호 20"/>
          <p:cNvSpPr/>
          <p:nvPr/>
        </p:nvSpPr>
        <p:spPr>
          <a:xfrm>
            <a:off x="6116944" y="4383185"/>
            <a:ext cx="1225198" cy="1005585"/>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2" name="오른쪽 중괄호 21"/>
          <p:cNvSpPr/>
          <p:nvPr/>
        </p:nvSpPr>
        <p:spPr>
          <a:xfrm>
            <a:off x="6111064" y="5512911"/>
            <a:ext cx="1225198" cy="192396"/>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3" name="TextBox 22"/>
          <p:cNvSpPr txBox="1"/>
          <p:nvPr/>
        </p:nvSpPr>
        <p:spPr>
          <a:xfrm>
            <a:off x="7453606" y="3997294"/>
            <a:ext cx="1125629" cy="377091"/>
          </a:xfrm>
          <a:prstGeom prst="rect">
            <a:avLst/>
          </a:prstGeom>
          <a:noFill/>
        </p:spPr>
        <p:txBody>
          <a:bodyPr wrap="none" rtlCol="0">
            <a:spAutoFit/>
          </a:bodyPr>
          <a:lstStyle/>
          <a:p>
            <a:pPr>
              <a:lnSpc>
                <a:spcPct val="130000"/>
              </a:lnSpc>
            </a:pPr>
            <a:r>
              <a:rPr lang="en-US" altLang="ko-KR" sz="1600" dirty="0"/>
              <a:t>PCA code</a:t>
            </a:r>
          </a:p>
        </p:txBody>
      </p:sp>
      <p:sp>
        <p:nvSpPr>
          <p:cNvPr id="24" name="TextBox 23"/>
          <p:cNvSpPr txBox="1"/>
          <p:nvPr/>
        </p:nvSpPr>
        <p:spPr>
          <a:xfrm>
            <a:off x="7466419" y="4545868"/>
            <a:ext cx="1210588" cy="697179"/>
          </a:xfrm>
          <a:prstGeom prst="rect">
            <a:avLst/>
          </a:prstGeom>
          <a:noFill/>
        </p:spPr>
        <p:txBody>
          <a:bodyPr wrap="none" rtlCol="0">
            <a:spAutoFit/>
          </a:bodyPr>
          <a:lstStyle/>
          <a:p>
            <a:pPr>
              <a:lnSpc>
                <a:spcPct val="130000"/>
              </a:lnSpc>
            </a:pPr>
            <a:r>
              <a:rPr lang="en-US" altLang="ko-KR" sz="1600" dirty="0"/>
              <a:t>Draw plot </a:t>
            </a:r>
          </a:p>
          <a:p>
            <a:pPr>
              <a:lnSpc>
                <a:spcPct val="130000"/>
              </a:lnSpc>
            </a:pPr>
            <a:r>
              <a:rPr lang="en-US" altLang="ko-KR" sz="1600" dirty="0"/>
              <a:t>by ggplot2</a:t>
            </a:r>
          </a:p>
        </p:txBody>
      </p:sp>
      <p:sp>
        <p:nvSpPr>
          <p:cNvPr id="26" name="직사각형 25"/>
          <p:cNvSpPr/>
          <p:nvPr/>
        </p:nvSpPr>
        <p:spPr>
          <a:xfrm>
            <a:off x="1601412" y="4052885"/>
            <a:ext cx="1337052" cy="151341"/>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p:cNvSpPr/>
          <p:nvPr/>
        </p:nvSpPr>
        <p:spPr>
          <a:xfrm>
            <a:off x="1542762" y="4355140"/>
            <a:ext cx="514638" cy="157080"/>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p:cNvSpPr txBox="1"/>
          <p:nvPr/>
        </p:nvSpPr>
        <p:spPr>
          <a:xfrm>
            <a:off x="7466419" y="5405981"/>
            <a:ext cx="1053815" cy="412421"/>
          </a:xfrm>
          <a:prstGeom prst="rect">
            <a:avLst/>
          </a:prstGeom>
          <a:noFill/>
        </p:spPr>
        <p:txBody>
          <a:bodyPr wrap="none" rtlCol="0">
            <a:spAutoFit/>
          </a:bodyPr>
          <a:lstStyle/>
          <a:p>
            <a:pPr>
              <a:lnSpc>
                <a:spcPct val="130000"/>
              </a:lnSpc>
            </a:pPr>
            <a:r>
              <a:rPr lang="en-US" altLang="ko-KR" sz="1600" dirty="0"/>
              <a:t>Save plot</a:t>
            </a:r>
          </a:p>
        </p:txBody>
      </p:sp>
      <p:pic>
        <p:nvPicPr>
          <p:cNvPr id="31" name="그림 30"/>
          <p:cNvPicPr>
            <a:picLocks noChangeAspect="1"/>
          </p:cNvPicPr>
          <p:nvPr/>
        </p:nvPicPr>
        <p:blipFill rotWithShape="1">
          <a:blip r:embed="rId4"/>
          <a:srcRect t="11144" b="10472"/>
          <a:stretch/>
        </p:blipFill>
        <p:spPr>
          <a:xfrm>
            <a:off x="8985035" y="4433680"/>
            <a:ext cx="3073219" cy="2296489"/>
          </a:xfrm>
          <a:prstGeom prst="rect">
            <a:avLst/>
          </a:prstGeom>
          <a:ln>
            <a:solidFill>
              <a:schemeClr val="tx1"/>
            </a:solidFill>
          </a:ln>
          <a:effectLst>
            <a:outerShdw blurRad="50800" dist="38100" dir="2700000" algn="tl" rotWithShape="0">
              <a:prstClr val="black">
                <a:alpha val="40000"/>
              </a:prstClr>
            </a:outerShdw>
          </a:effectLst>
        </p:spPr>
      </p:pic>
      <p:sp>
        <p:nvSpPr>
          <p:cNvPr id="32" name="TextBox 31"/>
          <p:cNvSpPr txBox="1"/>
          <p:nvPr/>
        </p:nvSpPr>
        <p:spPr>
          <a:xfrm>
            <a:off x="10029298" y="3973634"/>
            <a:ext cx="780150" cy="412421"/>
          </a:xfrm>
          <a:prstGeom prst="rect">
            <a:avLst/>
          </a:prstGeom>
          <a:noFill/>
        </p:spPr>
        <p:txBody>
          <a:bodyPr wrap="none" rtlCol="0">
            <a:spAutoFit/>
          </a:bodyPr>
          <a:lstStyle/>
          <a:p>
            <a:pPr>
              <a:lnSpc>
                <a:spcPct val="130000"/>
              </a:lnSpc>
            </a:pPr>
            <a:r>
              <a:rPr lang="en-US" altLang="ko-KR" sz="1600" b="1" dirty="0"/>
              <a:t>Result</a:t>
            </a:r>
            <a:endParaRPr lang="en-US" altLang="ko-KR" sz="1600" dirty="0"/>
          </a:p>
        </p:txBody>
      </p:sp>
      <p:sp>
        <p:nvSpPr>
          <p:cNvPr id="20" name="직사각형 19"/>
          <p:cNvSpPr/>
          <p:nvPr/>
        </p:nvSpPr>
        <p:spPr>
          <a:xfrm>
            <a:off x="286310" y="2142147"/>
            <a:ext cx="1481327"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dirty="0">
                <a:solidFill>
                  <a:schemeClr val="tx1"/>
                </a:solidFill>
              </a:rPr>
              <a:t>빈칸을 채워주세요 </a:t>
            </a:r>
            <a:r>
              <a:rPr lang="en-US" altLang="ko-KR" sz="1100" b="1" dirty="0">
                <a:solidFill>
                  <a:schemeClr val="tx1"/>
                </a:solidFill>
              </a:rPr>
              <a:t>!</a:t>
            </a:r>
            <a:endParaRPr lang="ko-KR" altLang="en-US" sz="1100" b="1" dirty="0">
              <a:solidFill>
                <a:schemeClr val="tx1"/>
              </a:solidFill>
            </a:endParaRPr>
          </a:p>
        </p:txBody>
      </p:sp>
      <p:sp>
        <p:nvSpPr>
          <p:cNvPr id="19" name="직사각형 18"/>
          <p:cNvSpPr/>
          <p:nvPr/>
        </p:nvSpPr>
        <p:spPr>
          <a:xfrm>
            <a:off x="769654" y="5512910"/>
            <a:ext cx="514638" cy="157080"/>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오른쪽 중괄호 24"/>
          <p:cNvSpPr/>
          <p:nvPr/>
        </p:nvSpPr>
        <p:spPr>
          <a:xfrm>
            <a:off x="6112517" y="2467675"/>
            <a:ext cx="1225685" cy="863955"/>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0" name="TextBox 29"/>
          <p:cNvSpPr txBox="1"/>
          <p:nvPr/>
        </p:nvSpPr>
        <p:spPr>
          <a:xfrm>
            <a:off x="7453606" y="2647759"/>
            <a:ext cx="3325206" cy="377155"/>
          </a:xfrm>
          <a:prstGeom prst="rect">
            <a:avLst/>
          </a:prstGeom>
          <a:noFill/>
        </p:spPr>
        <p:txBody>
          <a:bodyPr wrap="none" rtlCol="0">
            <a:spAutoFit/>
          </a:bodyPr>
          <a:lstStyle/>
          <a:p>
            <a:pPr>
              <a:lnSpc>
                <a:spcPct val="130000"/>
              </a:lnSpc>
            </a:pPr>
            <a:r>
              <a:rPr lang="en-US" altLang="ko-KR" sz="1600" dirty="0"/>
              <a:t>Normalization &amp; Batch correction</a:t>
            </a:r>
          </a:p>
        </p:txBody>
      </p:sp>
      <p:sp>
        <p:nvSpPr>
          <p:cNvPr id="33" name="TextBox 32">
            <a:extLst>
              <a:ext uri="{FF2B5EF4-FFF2-40B4-BE49-F238E27FC236}">
                <a16:creationId xmlns:a16="http://schemas.microsoft.com/office/drawing/2014/main" id="{87742C6C-1726-654D-8215-AB2C2688D3C8}"/>
              </a:ext>
            </a:extLst>
          </p:cNvPr>
          <p:cNvSpPr txBox="1"/>
          <p:nvPr/>
        </p:nvSpPr>
        <p:spPr>
          <a:xfrm>
            <a:off x="7453606" y="2072089"/>
            <a:ext cx="4212563" cy="572464"/>
          </a:xfrm>
          <a:prstGeom prst="rect">
            <a:avLst/>
          </a:prstGeom>
          <a:noFill/>
        </p:spPr>
        <p:txBody>
          <a:bodyPr wrap="none" rtlCol="0">
            <a:spAutoFit/>
          </a:bodyPr>
          <a:lstStyle/>
          <a:p>
            <a:pPr>
              <a:lnSpc>
                <a:spcPct val="130000"/>
              </a:lnSpc>
            </a:pPr>
            <a:r>
              <a:rPr lang="en-US" altLang="ko-KR" sz="1200" dirty="0"/>
              <a:t>(PCA</a:t>
            </a:r>
            <a:r>
              <a:rPr lang="ko-KR" altLang="en-US" sz="1200" dirty="0"/>
              <a:t>와 </a:t>
            </a:r>
            <a:r>
              <a:rPr lang="en-US" altLang="ko-KR" sz="1200" dirty="0"/>
              <a:t>correlation</a:t>
            </a:r>
            <a:r>
              <a:rPr lang="ko-KR" altLang="en-US" sz="1200" dirty="0"/>
              <a:t> 수행 전</a:t>
            </a:r>
            <a:r>
              <a:rPr lang="en-US" altLang="ko-KR" sz="1200" dirty="0"/>
              <a:t>,</a:t>
            </a:r>
            <a:r>
              <a:rPr lang="ko-KR" altLang="en-US" sz="1200" dirty="0"/>
              <a:t> 전체 </a:t>
            </a:r>
            <a:r>
              <a:rPr lang="en-US" altLang="ko-KR" sz="1200" dirty="0"/>
              <a:t>sample</a:t>
            </a:r>
            <a:r>
              <a:rPr lang="ko-KR" altLang="en-US" sz="1200" dirty="0"/>
              <a:t>에 대한 </a:t>
            </a:r>
            <a:endParaRPr lang="en-US" altLang="ko-KR" sz="1200" dirty="0"/>
          </a:p>
          <a:p>
            <a:pPr>
              <a:lnSpc>
                <a:spcPct val="130000"/>
              </a:lnSpc>
            </a:pPr>
            <a:r>
              <a:rPr lang="en-US" altLang="ko-KR" sz="1200" dirty="0"/>
              <a:t>normalization</a:t>
            </a:r>
            <a:r>
              <a:rPr lang="ko-KR" altLang="en-US" sz="1200" dirty="0"/>
              <a:t>과 </a:t>
            </a:r>
            <a:r>
              <a:rPr lang="en-US" altLang="ko-KR" sz="1200" dirty="0"/>
              <a:t>batch correction</a:t>
            </a:r>
            <a:r>
              <a:rPr lang="ko-KR" altLang="en-US" sz="1200" dirty="0"/>
              <a:t>을 선행하는 작업입니다</a:t>
            </a:r>
            <a:r>
              <a:rPr lang="en-US" altLang="ko-KR" sz="1200" dirty="0"/>
              <a:t>.)</a:t>
            </a:r>
          </a:p>
        </p:txBody>
      </p:sp>
      <p:sp>
        <p:nvSpPr>
          <p:cNvPr id="34" name="오른쪽 중괄호 33"/>
          <p:cNvSpPr/>
          <p:nvPr/>
        </p:nvSpPr>
        <p:spPr>
          <a:xfrm>
            <a:off x="6114239" y="3388836"/>
            <a:ext cx="1225198" cy="192396"/>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 name="TextBox 34"/>
          <p:cNvSpPr txBox="1"/>
          <p:nvPr/>
        </p:nvSpPr>
        <p:spPr>
          <a:xfrm>
            <a:off x="7469594" y="3281906"/>
            <a:ext cx="1069845" cy="412421"/>
          </a:xfrm>
          <a:prstGeom prst="rect">
            <a:avLst/>
          </a:prstGeom>
          <a:noFill/>
        </p:spPr>
        <p:txBody>
          <a:bodyPr wrap="none" rtlCol="0">
            <a:spAutoFit/>
          </a:bodyPr>
          <a:lstStyle/>
          <a:p>
            <a:pPr>
              <a:lnSpc>
                <a:spcPct val="130000"/>
              </a:lnSpc>
            </a:pPr>
            <a:r>
              <a:rPr lang="en-US" altLang="ko-KR" sz="1600" dirty="0"/>
              <a:t>Save RDS</a:t>
            </a:r>
          </a:p>
        </p:txBody>
      </p:sp>
    </p:spTree>
    <p:extLst>
      <p:ext uri="{BB962C8B-B14F-4D97-AF65-F5344CB8AC3E}">
        <p14:creationId xmlns:p14="http://schemas.microsoft.com/office/powerpoint/2010/main" val="1132433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0515600" cy="4351338"/>
          </a:xfrm>
        </p:spPr>
        <p:txBody>
          <a:bodyPr>
            <a:normAutofit/>
          </a:bodyPr>
          <a:lstStyle/>
          <a:p>
            <a:pPr marL="0" indent="0">
              <a:lnSpc>
                <a:spcPct val="130000"/>
              </a:lnSpc>
              <a:buNone/>
            </a:pPr>
            <a:r>
              <a:rPr lang="en-US" altLang="ko-KR" sz="1800" b="1" dirty="0"/>
              <a:t>&gt;Correlation plot</a:t>
            </a:r>
            <a:endParaRPr lang="en-US" altLang="ko-KR" sz="1800" dirty="0"/>
          </a:p>
          <a:p>
            <a:pPr marL="0" indent="0">
              <a:lnSpc>
                <a:spcPct val="130000"/>
              </a:lnSpc>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pic>
        <p:nvPicPr>
          <p:cNvPr id="5" name="그림 4"/>
          <p:cNvPicPr>
            <a:picLocks noChangeAspect="1"/>
          </p:cNvPicPr>
          <p:nvPr/>
        </p:nvPicPr>
        <p:blipFill>
          <a:blip r:embed="rId3"/>
          <a:stretch>
            <a:fillRect/>
          </a:stretch>
        </p:blipFill>
        <p:spPr>
          <a:xfrm>
            <a:off x="8935436" y="4066163"/>
            <a:ext cx="3038592" cy="2568100"/>
          </a:xfrm>
          <a:prstGeom prst="rect">
            <a:avLst/>
          </a:prstGeom>
          <a:ln>
            <a:solidFill>
              <a:schemeClr val="tx1"/>
            </a:solidFill>
          </a:ln>
          <a:effectLst>
            <a:outerShdw blurRad="50800" dist="38100" dir="2700000" algn="tl" rotWithShape="0">
              <a:prstClr val="black">
                <a:alpha val="40000"/>
              </a:prstClr>
            </a:outerShdw>
          </a:effectLst>
        </p:spPr>
      </p:pic>
      <p:sp>
        <p:nvSpPr>
          <p:cNvPr id="20" name="TextBox 19"/>
          <p:cNvSpPr txBox="1"/>
          <p:nvPr/>
        </p:nvSpPr>
        <p:spPr>
          <a:xfrm>
            <a:off x="9988457" y="3675683"/>
            <a:ext cx="780150" cy="412421"/>
          </a:xfrm>
          <a:prstGeom prst="rect">
            <a:avLst/>
          </a:prstGeom>
          <a:noFill/>
        </p:spPr>
        <p:txBody>
          <a:bodyPr wrap="none" rtlCol="0">
            <a:spAutoFit/>
          </a:bodyPr>
          <a:lstStyle/>
          <a:p>
            <a:pPr>
              <a:lnSpc>
                <a:spcPct val="130000"/>
              </a:lnSpc>
            </a:pPr>
            <a:r>
              <a:rPr lang="en-US" altLang="ko-KR" sz="1600" b="1" dirty="0"/>
              <a:t>Result</a:t>
            </a:r>
            <a:endParaRPr lang="en-US" altLang="ko-KR" sz="1600" dirty="0"/>
          </a:p>
        </p:txBody>
      </p:sp>
      <p:pic>
        <p:nvPicPr>
          <p:cNvPr id="9" name="그림 8"/>
          <p:cNvPicPr>
            <a:picLocks noChangeAspect="1"/>
          </p:cNvPicPr>
          <p:nvPr/>
        </p:nvPicPr>
        <p:blipFill>
          <a:blip r:embed="rId4"/>
          <a:stretch>
            <a:fillRect/>
          </a:stretch>
        </p:blipFill>
        <p:spPr>
          <a:xfrm>
            <a:off x="290973" y="2473055"/>
            <a:ext cx="6160087" cy="2405906"/>
          </a:xfrm>
          <a:prstGeom prst="rect">
            <a:avLst/>
          </a:prstGeom>
        </p:spPr>
      </p:pic>
      <p:sp>
        <p:nvSpPr>
          <p:cNvPr id="31" name="오른쪽 중괄호 30"/>
          <p:cNvSpPr/>
          <p:nvPr/>
        </p:nvSpPr>
        <p:spPr>
          <a:xfrm>
            <a:off x="6336024" y="2628599"/>
            <a:ext cx="1225685" cy="276225"/>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2" name="TextBox 31"/>
          <p:cNvSpPr txBox="1"/>
          <p:nvPr/>
        </p:nvSpPr>
        <p:spPr>
          <a:xfrm>
            <a:off x="7632013" y="2578165"/>
            <a:ext cx="2095638" cy="377091"/>
          </a:xfrm>
          <a:prstGeom prst="rect">
            <a:avLst/>
          </a:prstGeom>
          <a:noFill/>
        </p:spPr>
        <p:txBody>
          <a:bodyPr wrap="none" rtlCol="0">
            <a:spAutoFit/>
          </a:bodyPr>
          <a:lstStyle/>
          <a:p>
            <a:pPr>
              <a:lnSpc>
                <a:spcPct val="130000"/>
              </a:lnSpc>
            </a:pPr>
            <a:r>
              <a:rPr lang="en-US" altLang="ko-KR" sz="1600" dirty="0"/>
              <a:t>Calculate correlation</a:t>
            </a:r>
          </a:p>
        </p:txBody>
      </p:sp>
      <p:sp>
        <p:nvSpPr>
          <p:cNvPr id="33" name="오른쪽 중괄호 32"/>
          <p:cNvSpPr/>
          <p:nvPr/>
        </p:nvSpPr>
        <p:spPr>
          <a:xfrm>
            <a:off x="6336024" y="3020547"/>
            <a:ext cx="1225685" cy="1217066"/>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4" name="TextBox 33"/>
          <p:cNvSpPr txBox="1"/>
          <p:nvPr/>
        </p:nvSpPr>
        <p:spPr>
          <a:xfrm>
            <a:off x="7632013" y="3451501"/>
            <a:ext cx="1103187" cy="377091"/>
          </a:xfrm>
          <a:prstGeom prst="rect">
            <a:avLst/>
          </a:prstGeom>
          <a:noFill/>
        </p:spPr>
        <p:txBody>
          <a:bodyPr wrap="none" rtlCol="0">
            <a:spAutoFit/>
          </a:bodyPr>
          <a:lstStyle/>
          <a:p>
            <a:pPr>
              <a:lnSpc>
                <a:spcPct val="130000"/>
              </a:lnSpc>
            </a:pPr>
            <a:r>
              <a:rPr lang="en-US" altLang="ko-KR" sz="1600" dirty="0"/>
              <a:t>Draw plot</a:t>
            </a:r>
          </a:p>
        </p:txBody>
      </p:sp>
      <p:sp>
        <p:nvSpPr>
          <p:cNvPr id="35" name="오른쪽 중괄호 34"/>
          <p:cNvSpPr/>
          <p:nvPr/>
        </p:nvSpPr>
        <p:spPr>
          <a:xfrm>
            <a:off x="6336023" y="4295887"/>
            <a:ext cx="1225685" cy="398233"/>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6" name="TextBox 35"/>
          <p:cNvSpPr txBox="1"/>
          <p:nvPr/>
        </p:nvSpPr>
        <p:spPr>
          <a:xfrm>
            <a:off x="7632013" y="4317029"/>
            <a:ext cx="1053815" cy="377091"/>
          </a:xfrm>
          <a:prstGeom prst="rect">
            <a:avLst/>
          </a:prstGeom>
          <a:noFill/>
        </p:spPr>
        <p:txBody>
          <a:bodyPr wrap="none" rtlCol="0">
            <a:spAutoFit/>
          </a:bodyPr>
          <a:lstStyle/>
          <a:p>
            <a:pPr>
              <a:lnSpc>
                <a:spcPct val="130000"/>
              </a:lnSpc>
            </a:pPr>
            <a:r>
              <a:rPr lang="en-US" altLang="ko-KR" sz="1600" dirty="0"/>
              <a:t>Save plot</a:t>
            </a:r>
          </a:p>
        </p:txBody>
      </p:sp>
      <p:sp>
        <p:nvSpPr>
          <p:cNvPr id="37" name="직사각형 36"/>
          <p:cNvSpPr/>
          <p:nvPr/>
        </p:nvSpPr>
        <p:spPr>
          <a:xfrm>
            <a:off x="1201643" y="2649868"/>
            <a:ext cx="469995"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p:cNvSpPr/>
          <p:nvPr/>
        </p:nvSpPr>
        <p:spPr>
          <a:xfrm>
            <a:off x="2011269" y="2976385"/>
            <a:ext cx="515238"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38"/>
          <p:cNvSpPr/>
          <p:nvPr/>
        </p:nvSpPr>
        <p:spPr>
          <a:xfrm>
            <a:off x="611094" y="4467048"/>
            <a:ext cx="515238"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286310" y="2142147"/>
            <a:ext cx="1481327"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dirty="0">
                <a:solidFill>
                  <a:schemeClr val="tx1"/>
                </a:solidFill>
              </a:rPr>
              <a:t>빈칸을 채워주세요 </a:t>
            </a:r>
            <a:r>
              <a:rPr lang="en-US" altLang="ko-KR" sz="1100" b="1" dirty="0">
                <a:solidFill>
                  <a:schemeClr val="tx1"/>
                </a:solidFill>
              </a:rPr>
              <a:t>!</a:t>
            </a:r>
            <a:endParaRPr lang="ko-KR" altLang="en-US" sz="1100" b="1" dirty="0">
              <a:solidFill>
                <a:schemeClr val="tx1"/>
              </a:solidFill>
            </a:endParaRPr>
          </a:p>
        </p:txBody>
      </p:sp>
    </p:spTree>
    <p:extLst>
      <p:ext uri="{BB962C8B-B14F-4D97-AF65-F5344CB8AC3E}">
        <p14:creationId xmlns:p14="http://schemas.microsoft.com/office/powerpoint/2010/main" val="3242692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10" name="오른쪽 중괄호 9"/>
          <p:cNvSpPr/>
          <p:nvPr/>
        </p:nvSpPr>
        <p:spPr>
          <a:xfrm>
            <a:off x="5953327" y="2386295"/>
            <a:ext cx="1225685" cy="1238648"/>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2" name="오른쪽 중괄호 21"/>
          <p:cNvSpPr/>
          <p:nvPr/>
        </p:nvSpPr>
        <p:spPr>
          <a:xfrm>
            <a:off x="5953570" y="3756567"/>
            <a:ext cx="1225198" cy="910639"/>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3" name="TextBox 22"/>
          <p:cNvSpPr txBox="1"/>
          <p:nvPr/>
        </p:nvSpPr>
        <p:spPr>
          <a:xfrm>
            <a:off x="7298469" y="2799772"/>
            <a:ext cx="1468672" cy="377091"/>
          </a:xfrm>
          <a:prstGeom prst="rect">
            <a:avLst/>
          </a:prstGeom>
          <a:noFill/>
        </p:spPr>
        <p:txBody>
          <a:bodyPr wrap="none" rtlCol="0">
            <a:spAutoFit/>
          </a:bodyPr>
          <a:lstStyle/>
          <a:p>
            <a:pPr>
              <a:lnSpc>
                <a:spcPct val="130000"/>
              </a:lnSpc>
            </a:pPr>
            <a:r>
              <a:rPr lang="en-US" altLang="ko-KR" sz="1600" dirty="0"/>
              <a:t>Divide by day</a:t>
            </a:r>
          </a:p>
        </p:txBody>
      </p:sp>
      <p:sp>
        <p:nvSpPr>
          <p:cNvPr id="29" name="TextBox 28"/>
          <p:cNvSpPr txBox="1"/>
          <p:nvPr/>
        </p:nvSpPr>
        <p:spPr>
          <a:xfrm>
            <a:off x="7298469" y="4027894"/>
            <a:ext cx="2215607" cy="377091"/>
          </a:xfrm>
          <a:prstGeom prst="rect">
            <a:avLst/>
          </a:prstGeom>
          <a:noFill/>
        </p:spPr>
        <p:txBody>
          <a:bodyPr wrap="none" rtlCol="0">
            <a:spAutoFit/>
          </a:bodyPr>
          <a:lstStyle/>
          <a:p>
            <a:pPr>
              <a:lnSpc>
                <a:spcPct val="130000"/>
              </a:lnSpc>
            </a:pPr>
            <a:r>
              <a:rPr lang="en-US" altLang="ko-KR" sz="1600" dirty="0"/>
              <a:t>To-do before for loop</a:t>
            </a:r>
          </a:p>
        </p:txBody>
      </p:sp>
      <p:sp>
        <p:nvSpPr>
          <p:cNvPr id="27" name="내용 개체 틀 1">
            <a:extLst>
              <a:ext uri="{FF2B5EF4-FFF2-40B4-BE49-F238E27FC236}">
                <a16:creationId xmlns:a16="http://schemas.microsoft.com/office/drawing/2014/main" id="{11F41BDF-05A9-49F8-909D-4D4DB6ADC8FC}"/>
              </a:ext>
            </a:extLst>
          </p:cNvPr>
          <p:cNvSpPr>
            <a:spLocks noGrp="1"/>
          </p:cNvSpPr>
          <p:nvPr>
            <p:ph idx="1"/>
          </p:nvPr>
        </p:nvSpPr>
        <p:spPr>
          <a:xfrm>
            <a:off x="186599" y="1203717"/>
            <a:ext cx="10515600" cy="4351338"/>
          </a:xfrm>
        </p:spPr>
        <p:txBody>
          <a:bodyPr>
            <a:normAutofit/>
          </a:bodyPr>
          <a:lstStyle/>
          <a:p>
            <a:pPr marL="0" indent="0">
              <a:lnSpc>
                <a:spcPct val="130000"/>
              </a:lnSpc>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a:p>
            <a:pPr marL="0" indent="0">
              <a:lnSpc>
                <a:spcPct val="130000"/>
              </a:lnSpc>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sp>
        <p:nvSpPr>
          <p:cNvPr id="11" name="TextBox 10">
            <a:extLst>
              <a:ext uri="{FF2B5EF4-FFF2-40B4-BE49-F238E27FC236}">
                <a16:creationId xmlns:a16="http://schemas.microsoft.com/office/drawing/2014/main" id="{87742C6C-1726-654D-8215-AB2C2688D3C8}"/>
              </a:ext>
            </a:extLst>
          </p:cNvPr>
          <p:cNvSpPr txBox="1"/>
          <p:nvPr/>
        </p:nvSpPr>
        <p:spPr>
          <a:xfrm>
            <a:off x="7345854" y="3329387"/>
            <a:ext cx="4336444" cy="545983"/>
          </a:xfrm>
          <a:prstGeom prst="rect">
            <a:avLst/>
          </a:prstGeom>
          <a:noFill/>
        </p:spPr>
        <p:txBody>
          <a:bodyPr wrap="none" rtlCol="0">
            <a:spAutoFit/>
          </a:bodyPr>
          <a:lstStyle/>
          <a:p>
            <a:pPr>
              <a:lnSpc>
                <a:spcPct val="130000"/>
              </a:lnSpc>
            </a:pPr>
            <a:r>
              <a:rPr lang="en-US" altLang="ko-KR" sz="1200" dirty="0"/>
              <a:t>(</a:t>
            </a:r>
            <a:r>
              <a:rPr lang="ko-KR" altLang="en-US" sz="1200" dirty="0"/>
              <a:t>각 </a:t>
            </a:r>
            <a:r>
              <a:rPr lang="en-US" altLang="ko-KR" sz="1200" dirty="0"/>
              <a:t>Day</a:t>
            </a:r>
            <a:r>
              <a:rPr lang="ko-KR" altLang="en-US" sz="1200" dirty="0"/>
              <a:t>마다 </a:t>
            </a:r>
            <a:r>
              <a:rPr lang="en-US" altLang="ko-KR" sz="1200" dirty="0"/>
              <a:t>DEG</a:t>
            </a:r>
            <a:r>
              <a:rPr lang="ko-KR" altLang="en-US" sz="1200" dirty="0" err="1"/>
              <a:t>를</a:t>
            </a:r>
            <a:r>
              <a:rPr lang="ko-KR" altLang="en-US" sz="1200" dirty="0"/>
              <a:t> 구하기 위해</a:t>
            </a:r>
            <a:endParaRPr lang="en-US" altLang="ko-KR" sz="1200" dirty="0"/>
          </a:p>
          <a:p>
            <a:pPr>
              <a:lnSpc>
                <a:spcPct val="130000"/>
              </a:lnSpc>
            </a:pPr>
            <a:r>
              <a:rPr lang="en-US" altLang="ko-KR" sz="1200" dirty="0"/>
              <a:t>day8, day12, day16, day24</a:t>
            </a:r>
            <a:r>
              <a:rPr lang="ko-KR" altLang="en-US" sz="1200" dirty="0"/>
              <a:t>로 </a:t>
            </a:r>
            <a:r>
              <a:rPr lang="en-US" altLang="ko-KR" sz="1200" dirty="0"/>
              <a:t>input data</a:t>
            </a:r>
            <a:r>
              <a:rPr lang="ko-KR" altLang="en-US" sz="1200" dirty="0" err="1"/>
              <a:t>를</a:t>
            </a:r>
            <a:r>
              <a:rPr lang="ko-KR" altLang="en-US" sz="1200" dirty="0"/>
              <a:t> 나눠주었습니다</a:t>
            </a:r>
            <a:r>
              <a:rPr lang="en-US" altLang="ko-KR" sz="1200" dirty="0"/>
              <a:t>.)</a:t>
            </a:r>
          </a:p>
        </p:txBody>
      </p:sp>
      <p:sp>
        <p:nvSpPr>
          <p:cNvPr id="12" name="TextBox 11">
            <a:extLst>
              <a:ext uri="{FF2B5EF4-FFF2-40B4-BE49-F238E27FC236}">
                <a16:creationId xmlns:a16="http://schemas.microsoft.com/office/drawing/2014/main" id="{87742C6C-1726-654D-8215-AB2C2688D3C8}"/>
              </a:ext>
            </a:extLst>
          </p:cNvPr>
          <p:cNvSpPr txBox="1"/>
          <p:nvPr/>
        </p:nvSpPr>
        <p:spPr>
          <a:xfrm>
            <a:off x="7345854" y="4557509"/>
            <a:ext cx="4089581" cy="572464"/>
          </a:xfrm>
          <a:prstGeom prst="rect">
            <a:avLst/>
          </a:prstGeom>
          <a:noFill/>
        </p:spPr>
        <p:txBody>
          <a:bodyPr wrap="none" rtlCol="0">
            <a:spAutoFit/>
          </a:bodyPr>
          <a:lstStyle/>
          <a:p>
            <a:pPr>
              <a:lnSpc>
                <a:spcPct val="130000"/>
              </a:lnSpc>
            </a:pPr>
            <a:r>
              <a:rPr lang="en-US" altLang="ko-KR" sz="1200" dirty="0"/>
              <a:t>(Day</a:t>
            </a:r>
            <a:r>
              <a:rPr lang="ko-KR" altLang="en-US" sz="1200" dirty="0"/>
              <a:t>별로 </a:t>
            </a:r>
            <a:r>
              <a:rPr lang="en-US" altLang="ko-KR" sz="1200" dirty="0"/>
              <a:t>DEG </a:t>
            </a:r>
            <a:r>
              <a:rPr lang="ko-KR" altLang="en-US" sz="1200" dirty="0"/>
              <a:t>구하는 것을 한 코드로 실행하기 위해</a:t>
            </a:r>
            <a:endParaRPr lang="en-US" altLang="ko-KR" sz="1200" dirty="0"/>
          </a:p>
          <a:p>
            <a:pPr>
              <a:lnSpc>
                <a:spcPct val="130000"/>
              </a:lnSpc>
            </a:pPr>
            <a:r>
              <a:rPr lang="en-US" altLang="ko-KR" sz="1200" dirty="0"/>
              <a:t>for</a:t>
            </a:r>
            <a:r>
              <a:rPr lang="ko-KR" altLang="en-US" sz="1200" dirty="0"/>
              <a:t>문을 사용하는데</a:t>
            </a:r>
            <a:r>
              <a:rPr lang="en-US" altLang="ko-KR" sz="1200" dirty="0"/>
              <a:t>, </a:t>
            </a:r>
            <a:r>
              <a:rPr lang="ko-KR" altLang="en-US" sz="1200" dirty="0"/>
              <a:t>그를 위해 필요한 사전 작업입니다</a:t>
            </a:r>
            <a:r>
              <a:rPr lang="en-US" altLang="ko-KR" sz="1200" dirty="0"/>
              <a:t>.)</a:t>
            </a:r>
          </a:p>
        </p:txBody>
      </p:sp>
      <p:pic>
        <p:nvPicPr>
          <p:cNvPr id="2" name="그림 1"/>
          <p:cNvPicPr>
            <a:picLocks noChangeAspect="1"/>
          </p:cNvPicPr>
          <p:nvPr/>
        </p:nvPicPr>
        <p:blipFill rotWithShape="1">
          <a:blip r:embed="rId3"/>
          <a:srcRect l="844"/>
          <a:stretch/>
        </p:blipFill>
        <p:spPr>
          <a:xfrm>
            <a:off x="302125" y="2143909"/>
            <a:ext cx="5655870" cy="2523297"/>
          </a:xfrm>
          <a:prstGeom prst="rect">
            <a:avLst/>
          </a:prstGeom>
        </p:spPr>
      </p:pic>
    </p:spTree>
    <p:extLst>
      <p:ext uri="{BB962C8B-B14F-4D97-AF65-F5344CB8AC3E}">
        <p14:creationId xmlns:p14="http://schemas.microsoft.com/office/powerpoint/2010/main" val="22742559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3"/>
          <a:srcRect l="98"/>
          <a:stretch/>
        </p:blipFill>
        <p:spPr>
          <a:xfrm>
            <a:off x="373224" y="2574450"/>
            <a:ext cx="7397384" cy="3271200"/>
          </a:xfrm>
          <a:prstGeom prst="rect">
            <a:avLst/>
          </a:prstGeom>
        </p:spPr>
      </p:pic>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3" name="TextBox 22"/>
          <p:cNvSpPr txBox="1"/>
          <p:nvPr/>
        </p:nvSpPr>
        <p:spPr>
          <a:xfrm>
            <a:off x="8746098" y="4132776"/>
            <a:ext cx="3325206" cy="377155"/>
          </a:xfrm>
          <a:prstGeom prst="rect">
            <a:avLst/>
          </a:prstGeom>
          <a:noFill/>
        </p:spPr>
        <p:txBody>
          <a:bodyPr wrap="none" rtlCol="0">
            <a:spAutoFit/>
          </a:bodyPr>
          <a:lstStyle/>
          <a:p>
            <a:pPr>
              <a:lnSpc>
                <a:spcPct val="130000"/>
              </a:lnSpc>
            </a:pPr>
            <a:r>
              <a:rPr lang="en-US" altLang="ko-KR" sz="1600" dirty="0"/>
              <a:t>Normalization &amp; Batch correction</a:t>
            </a:r>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10515600" cy="435133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a:p>
            <a:pPr marL="0" indent="0">
              <a:lnSpc>
                <a:spcPct val="130000"/>
              </a:lnSpc>
              <a:buFont typeface="Arial" panose="020B0604020202020204" pitchFamily="34" charset="0"/>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sp>
        <p:nvSpPr>
          <p:cNvPr id="36" name="TextBox 35">
            <a:extLst>
              <a:ext uri="{FF2B5EF4-FFF2-40B4-BE49-F238E27FC236}">
                <a16:creationId xmlns:a16="http://schemas.microsoft.com/office/drawing/2014/main" id="{53267BF0-69BF-4118-B5E7-BB1D5B46579C}"/>
              </a:ext>
            </a:extLst>
          </p:cNvPr>
          <p:cNvSpPr txBox="1"/>
          <p:nvPr/>
        </p:nvSpPr>
        <p:spPr>
          <a:xfrm>
            <a:off x="8746098" y="4678938"/>
            <a:ext cx="3001976" cy="626005"/>
          </a:xfrm>
          <a:prstGeom prst="rect">
            <a:avLst/>
          </a:prstGeom>
          <a:noFill/>
        </p:spPr>
        <p:txBody>
          <a:bodyPr wrap="none" rtlCol="0">
            <a:spAutoFit/>
          </a:bodyPr>
          <a:lstStyle/>
          <a:p>
            <a:pPr>
              <a:lnSpc>
                <a:spcPct val="130000"/>
              </a:lnSpc>
            </a:pPr>
            <a:r>
              <a:rPr lang="en-US" altLang="ko-KR" sz="1600" dirty="0"/>
              <a:t>Extract significant genes</a:t>
            </a:r>
          </a:p>
          <a:p>
            <a:pPr>
              <a:lnSpc>
                <a:spcPct val="130000"/>
              </a:lnSpc>
            </a:pPr>
            <a:r>
              <a:rPr lang="en-US" altLang="ko-KR" sz="1200" dirty="0"/>
              <a:t>(Criteria : |FC|≥2, adjusted p value&lt;0.01)</a:t>
            </a:r>
            <a:endParaRPr lang="en-US" altLang="ko-KR" sz="1600" dirty="0"/>
          </a:p>
        </p:txBody>
      </p:sp>
      <p:sp>
        <p:nvSpPr>
          <p:cNvPr id="26" name="직사각형 25">
            <a:extLst>
              <a:ext uri="{FF2B5EF4-FFF2-40B4-BE49-F238E27FC236}">
                <a16:creationId xmlns:a16="http://schemas.microsoft.com/office/drawing/2014/main" id="{488448E0-BF06-4638-95D8-94BA51B62AB6}"/>
              </a:ext>
            </a:extLst>
          </p:cNvPr>
          <p:cNvSpPr/>
          <p:nvPr/>
        </p:nvSpPr>
        <p:spPr>
          <a:xfrm>
            <a:off x="3829965" y="3077980"/>
            <a:ext cx="969026" cy="15531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0C03803D-B15C-4391-AA0A-1D58055E475B}"/>
              </a:ext>
            </a:extLst>
          </p:cNvPr>
          <p:cNvSpPr/>
          <p:nvPr/>
        </p:nvSpPr>
        <p:spPr>
          <a:xfrm>
            <a:off x="3969750" y="2925000"/>
            <a:ext cx="909295" cy="15531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0E733A80-DF78-4A25-901B-8D2A2CFEF47B}"/>
              </a:ext>
            </a:extLst>
          </p:cNvPr>
          <p:cNvSpPr/>
          <p:nvPr/>
        </p:nvSpPr>
        <p:spPr>
          <a:xfrm>
            <a:off x="3314894" y="5647471"/>
            <a:ext cx="1968500" cy="15531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오른쪽 중괄호 34">
            <a:extLst>
              <a:ext uri="{FF2B5EF4-FFF2-40B4-BE49-F238E27FC236}">
                <a16:creationId xmlns:a16="http://schemas.microsoft.com/office/drawing/2014/main" id="{12797CB4-F5BA-44A2-84C7-5F83F160E6C2}"/>
              </a:ext>
            </a:extLst>
          </p:cNvPr>
          <p:cNvSpPr/>
          <p:nvPr/>
        </p:nvSpPr>
        <p:spPr>
          <a:xfrm>
            <a:off x="7415073" y="4562933"/>
            <a:ext cx="1225198" cy="626005"/>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 name="오른쪽 중괄호 9"/>
          <p:cNvSpPr/>
          <p:nvPr/>
        </p:nvSpPr>
        <p:spPr>
          <a:xfrm>
            <a:off x="7412943" y="4216085"/>
            <a:ext cx="1225685" cy="318593"/>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4" name="직사각형 23"/>
          <p:cNvSpPr/>
          <p:nvPr/>
        </p:nvSpPr>
        <p:spPr>
          <a:xfrm>
            <a:off x="286310" y="2142147"/>
            <a:ext cx="1481327"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dirty="0">
                <a:solidFill>
                  <a:schemeClr val="tx1"/>
                </a:solidFill>
              </a:rPr>
              <a:t>빈칸을 채워주세요 </a:t>
            </a:r>
            <a:r>
              <a:rPr lang="en-US" altLang="ko-KR" sz="1100" b="1" dirty="0">
                <a:solidFill>
                  <a:schemeClr val="tx1"/>
                </a:solidFill>
              </a:rPr>
              <a:t>!</a:t>
            </a:r>
            <a:endParaRPr lang="ko-KR" altLang="en-US" sz="1100" b="1" dirty="0">
              <a:solidFill>
                <a:schemeClr val="tx1"/>
              </a:solidFill>
            </a:endParaRPr>
          </a:p>
        </p:txBody>
      </p:sp>
      <p:sp>
        <p:nvSpPr>
          <p:cNvPr id="25" name="오른쪽 중괄호 24"/>
          <p:cNvSpPr/>
          <p:nvPr/>
        </p:nvSpPr>
        <p:spPr>
          <a:xfrm>
            <a:off x="7415617" y="2782705"/>
            <a:ext cx="1225685" cy="1398770"/>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TextBox 27"/>
          <p:cNvSpPr txBox="1"/>
          <p:nvPr/>
        </p:nvSpPr>
        <p:spPr>
          <a:xfrm>
            <a:off x="8747389" y="3255028"/>
            <a:ext cx="2425023" cy="412421"/>
          </a:xfrm>
          <a:prstGeom prst="rect">
            <a:avLst/>
          </a:prstGeom>
          <a:noFill/>
        </p:spPr>
        <p:txBody>
          <a:bodyPr wrap="none" rtlCol="0">
            <a:spAutoFit/>
          </a:bodyPr>
          <a:lstStyle/>
          <a:p>
            <a:pPr>
              <a:lnSpc>
                <a:spcPct val="130000"/>
              </a:lnSpc>
            </a:pPr>
            <a:r>
              <a:rPr lang="en-US" altLang="ko-KR" sz="1600" dirty="0"/>
              <a:t>Prepare DESeq2 dataset</a:t>
            </a:r>
          </a:p>
        </p:txBody>
      </p:sp>
      <p:sp>
        <p:nvSpPr>
          <p:cNvPr id="16" name="오른쪽 중괄호 34">
            <a:extLst>
              <a:ext uri="{FF2B5EF4-FFF2-40B4-BE49-F238E27FC236}">
                <a16:creationId xmlns:a16="http://schemas.microsoft.com/office/drawing/2014/main" id="{718EAC1E-F5FF-AC46-9605-1EF4BFE80AE7}"/>
              </a:ext>
            </a:extLst>
          </p:cNvPr>
          <p:cNvSpPr/>
          <p:nvPr/>
        </p:nvSpPr>
        <p:spPr>
          <a:xfrm>
            <a:off x="7410172" y="5233772"/>
            <a:ext cx="1225198" cy="558003"/>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DBA14D02-EE89-7144-B4A4-0C56736927E4}"/>
              </a:ext>
            </a:extLst>
          </p:cNvPr>
          <p:cNvSpPr txBox="1"/>
          <p:nvPr/>
        </p:nvSpPr>
        <p:spPr>
          <a:xfrm>
            <a:off x="8746098" y="5309011"/>
            <a:ext cx="2536592" cy="626005"/>
          </a:xfrm>
          <a:prstGeom prst="rect">
            <a:avLst/>
          </a:prstGeom>
          <a:noFill/>
        </p:spPr>
        <p:txBody>
          <a:bodyPr wrap="none" rtlCol="0">
            <a:spAutoFit/>
          </a:bodyPr>
          <a:lstStyle/>
          <a:p>
            <a:pPr>
              <a:lnSpc>
                <a:spcPct val="130000"/>
              </a:lnSpc>
            </a:pPr>
            <a:r>
              <a:rPr lang="en-US" altLang="ko-KR" sz="1600" dirty="0"/>
              <a:t>Order by specific column</a:t>
            </a:r>
          </a:p>
          <a:p>
            <a:pPr>
              <a:lnSpc>
                <a:spcPct val="130000"/>
              </a:lnSpc>
            </a:pPr>
            <a:r>
              <a:rPr lang="en-US" altLang="ko-KR" sz="1200" dirty="0"/>
              <a:t>ex) by FC / by adjusted p value</a:t>
            </a:r>
          </a:p>
        </p:txBody>
      </p:sp>
    </p:spTree>
    <p:extLst>
      <p:ext uri="{BB962C8B-B14F-4D97-AF65-F5344CB8AC3E}">
        <p14:creationId xmlns:p14="http://schemas.microsoft.com/office/powerpoint/2010/main" val="24359422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10515600" cy="435133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a:p>
            <a:pPr marL="0" indent="0">
              <a:lnSpc>
                <a:spcPct val="130000"/>
              </a:lnSpc>
              <a:buFont typeface="Arial" panose="020B0604020202020204" pitchFamily="34" charset="0"/>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sp>
        <p:nvSpPr>
          <p:cNvPr id="16" name="TextBox 15">
            <a:extLst>
              <a:ext uri="{FF2B5EF4-FFF2-40B4-BE49-F238E27FC236}">
                <a16:creationId xmlns:a16="http://schemas.microsoft.com/office/drawing/2014/main" id="{C96035E7-3CA4-4C37-8196-8CE49D5A7C8F}"/>
              </a:ext>
            </a:extLst>
          </p:cNvPr>
          <p:cNvSpPr txBox="1"/>
          <p:nvPr/>
        </p:nvSpPr>
        <p:spPr>
          <a:xfrm>
            <a:off x="186599" y="2146417"/>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pic>
        <p:nvPicPr>
          <p:cNvPr id="7" name="그림 6">
            <a:extLst>
              <a:ext uri="{FF2B5EF4-FFF2-40B4-BE49-F238E27FC236}">
                <a16:creationId xmlns:a16="http://schemas.microsoft.com/office/drawing/2014/main" id="{9ED6C723-5108-4686-AAAC-C2C5E5083033}"/>
              </a:ext>
            </a:extLst>
          </p:cNvPr>
          <p:cNvPicPr>
            <a:picLocks noChangeAspect="1"/>
          </p:cNvPicPr>
          <p:nvPr/>
        </p:nvPicPr>
        <p:blipFill>
          <a:blip r:embed="rId3"/>
          <a:stretch>
            <a:fillRect/>
          </a:stretch>
        </p:blipFill>
        <p:spPr>
          <a:xfrm>
            <a:off x="2524113" y="2540075"/>
            <a:ext cx="7019938" cy="1780419"/>
          </a:xfrm>
          <a:prstGeom prst="rect">
            <a:avLst/>
          </a:prstGeom>
        </p:spPr>
      </p:pic>
      <p:sp>
        <p:nvSpPr>
          <p:cNvPr id="24" name="TextBox 23">
            <a:extLst>
              <a:ext uri="{FF2B5EF4-FFF2-40B4-BE49-F238E27FC236}">
                <a16:creationId xmlns:a16="http://schemas.microsoft.com/office/drawing/2014/main" id="{12FF4327-490E-4FDA-BFFD-224AC1B5433B}"/>
              </a:ext>
            </a:extLst>
          </p:cNvPr>
          <p:cNvSpPr txBox="1"/>
          <p:nvPr/>
        </p:nvSpPr>
        <p:spPr>
          <a:xfrm>
            <a:off x="1057220" y="2146417"/>
            <a:ext cx="2426115" cy="377091"/>
          </a:xfrm>
          <a:prstGeom prst="rect">
            <a:avLst/>
          </a:prstGeom>
          <a:noFill/>
        </p:spPr>
        <p:txBody>
          <a:bodyPr wrap="square" rtlCol="0">
            <a:spAutoFit/>
          </a:bodyPr>
          <a:lstStyle/>
          <a:p>
            <a:pPr>
              <a:lnSpc>
                <a:spcPct val="130000"/>
              </a:lnSpc>
            </a:pPr>
            <a:r>
              <a:rPr lang="en-US" altLang="ko-KR" sz="1600" dirty="0" err="1"/>
              <a:t>sig_gene</a:t>
            </a:r>
            <a:r>
              <a:rPr lang="en-US" altLang="ko-KR" sz="1600" dirty="0"/>
              <a:t>[[1]]</a:t>
            </a:r>
          </a:p>
        </p:txBody>
      </p:sp>
      <p:sp>
        <p:nvSpPr>
          <p:cNvPr id="28" name="TextBox 27">
            <a:extLst>
              <a:ext uri="{FF2B5EF4-FFF2-40B4-BE49-F238E27FC236}">
                <a16:creationId xmlns:a16="http://schemas.microsoft.com/office/drawing/2014/main" id="{2069EB48-536B-4489-B6EB-2AA7403FFA27}"/>
              </a:ext>
            </a:extLst>
          </p:cNvPr>
          <p:cNvSpPr txBox="1"/>
          <p:nvPr/>
        </p:nvSpPr>
        <p:spPr>
          <a:xfrm>
            <a:off x="1057220" y="4337062"/>
            <a:ext cx="2426115" cy="377091"/>
          </a:xfrm>
          <a:prstGeom prst="rect">
            <a:avLst/>
          </a:prstGeom>
          <a:noFill/>
        </p:spPr>
        <p:txBody>
          <a:bodyPr wrap="square" rtlCol="0">
            <a:spAutoFit/>
          </a:bodyPr>
          <a:lstStyle/>
          <a:p>
            <a:pPr>
              <a:lnSpc>
                <a:spcPct val="130000"/>
              </a:lnSpc>
            </a:pPr>
            <a:r>
              <a:rPr lang="en-US" altLang="ko-KR" sz="1600" dirty="0" err="1"/>
              <a:t>sig_gene_bypadj</a:t>
            </a:r>
            <a:r>
              <a:rPr lang="en-US" altLang="ko-KR" sz="1600" dirty="0"/>
              <a:t>[[1]]</a:t>
            </a:r>
          </a:p>
        </p:txBody>
      </p:sp>
      <p:grpSp>
        <p:nvGrpSpPr>
          <p:cNvPr id="3" name="그룹 2"/>
          <p:cNvGrpSpPr/>
          <p:nvPr/>
        </p:nvGrpSpPr>
        <p:grpSpPr>
          <a:xfrm>
            <a:off x="3239531" y="4755575"/>
            <a:ext cx="7185905" cy="2089075"/>
            <a:chOff x="3129294" y="4456211"/>
            <a:chExt cx="8224506" cy="2391016"/>
          </a:xfrm>
        </p:grpSpPr>
        <p:pic>
          <p:nvPicPr>
            <p:cNvPr id="12" name="그림 11">
              <a:extLst>
                <a:ext uri="{FF2B5EF4-FFF2-40B4-BE49-F238E27FC236}">
                  <a16:creationId xmlns:a16="http://schemas.microsoft.com/office/drawing/2014/main" id="{CD71B739-4E00-4FF1-A197-035D81685BD4}"/>
                </a:ext>
              </a:extLst>
            </p:cNvPr>
            <p:cNvPicPr>
              <a:picLocks noChangeAspect="1"/>
            </p:cNvPicPr>
            <p:nvPr/>
          </p:nvPicPr>
          <p:blipFill>
            <a:blip r:embed="rId4"/>
            <a:stretch>
              <a:fillRect/>
            </a:stretch>
          </p:blipFill>
          <p:spPr>
            <a:xfrm>
              <a:off x="3129294" y="4456211"/>
              <a:ext cx="8224506" cy="2041544"/>
            </a:xfrm>
            <a:prstGeom prst="rect">
              <a:avLst/>
            </a:prstGeom>
          </p:spPr>
        </p:pic>
        <p:sp>
          <p:nvSpPr>
            <p:cNvPr id="18" name="TextBox 17">
              <a:extLst>
                <a:ext uri="{FF2B5EF4-FFF2-40B4-BE49-F238E27FC236}">
                  <a16:creationId xmlns:a16="http://schemas.microsoft.com/office/drawing/2014/main" id="{D4816F92-722E-4FCA-A35A-C4A15513CEA2}"/>
                </a:ext>
              </a:extLst>
            </p:cNvPr>
            <p:cNvSpPr txBox="1"/>
            <p:nvPr/>
          </p:nvSpPr>
          <p:spPr>
            <a:xfrm>
              <a:off x="7838464" y="6570228"/>
              <a:ext cx="1162498" cy="276999"/>
            </a:xfrm>
            <a:prstGeom prst="rect">
              <a:avLst/>
            </a:prstGeom>
            <a:noFill/>
          </p:spPr>
          <p:txBody>
            <a:bodyPr wrap="none" rtlCol="0">
              <a:spAutoFit/>
            </a:bodyPr>
            <a:lstStyle/>
            <a:p>
              <a:r>
                <a:rPr lang="ko-KR" altLang="en-US" sz="1200" b="1" dirty="0">
                  <a:solidFill>
                    <a:schemeClr val="accent2"/>
                  </a:solidFill>
                </a:rPr>
                <a:t>오름차순 정렬</a:t>
              </a:r>
            </a:p>
          </p:txBody>
        </p:sp>
        <p:sp>
          <p:nvSpPr>
            <p:cNvPr id="2" name="화살표: 아래쪽 1">
              <a:extLst>
                <a:ext uri="{FF2B5EF4-FFF2-40B4-BE49-F238E27FC236}">
                  <a16:creationId xmlns:a16="http://schemas.microsoft.com/office/drawing/2014/main" id="{B99038DA-ECD6-4D11-8880-10E49A9A220D}"/>
                </a:ext>
              </a:extLst>
            </p:cNvPr>
            <p:cNvSpPr/>
            <p:nvPr/>
          </p:nvSpPr>
          <p:spPr>
            <a:xfrm>
              <a:off x="7838464" y="4575360"/>
              <a:ext cx="1162498" cy="2014219"/>
            </a:xfrm>
            <a:prstGeom prst="downArrow">
              <a:avLst>
                <a:gd name="adj1" fmla="val 81852"/>
                <a:gd name="adj2" fmla="val 13668"/>
              </a:avLst>
            </a:prstGeom>
            <a:solidFill>
              <a:schemeClr val="accent2">
                <a:alpha val="3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ln w="22225">
                  <a:solidFill>
                    <a:schemeClr val="accent2"/>
                  </a:solidFill>
                  <a:prstDash val="solid"/>
                </a:ln>
                <a:solidFill>
                  <a:schemeClr val="accent2">
                    <a:lumMod val="40000"/>
                    <a:lumOff val="60000"/>
                  </a:schemeClr>
                </a:solidFill>
              </a:endParaRPr>
            </a:p>
          </p:txBody>
        </p:sp>
      </p:grpSp>
      <p:sp>
        <p:nvSpPr>
          <p:cNvPr id="13" name="TextBox 12">
            <a:extLst>
              <a:ext uri="{FF2B5EF4-FFF2-40B4-BE49-F238E27FC236}">
                <a16:creationId xmlns:a16="http://schemas.microsoft.com/office/drawing/2014/main" id="{87742C6C-1726-654D-8215-AB2C2688D3C8}"/>
              </a:ext>
            </a:extLst>
          </p:cNvPr>
          <p:cNvSpPr txBox="1"/>
          <p:nvPr/>
        </p:nvSpPr>
        <p:spPr>
          <a:xfrm>
            <a:off x="2524113" y="2166254"/>
            <a:ext cx="2308645" cy="332399"/>
          </a:xfrm>
          <a:prstGeom prst="rect">
            <a:avLst/>
          </a:prstGeom>
          <a:noFill/>
        </p:spPr>
        <p:txBody>
          <a:bodyPr wrap="none" rtlCol="0">
            <a:spAutoFit/>
          </a:bodyPr>
          <a:lstStyle/>
          <a:p>
            <a:pPr>
              <a:lnSpc>
                <a:spcPct val="130000"/>
              </a:lnSpc>
            </a:pPr>
            <a:r>
              <a:rPr lang="en-US" altLang="ko-KR" sz="1200" dirty="0"/>
              <a:t>(Day8</a:t>
            </a:r>
            <a:r>
              <a:rPr lang="ko-KR" altLang="en-US" sz="1200" dirty="0"/>
              <a:t>에서의 </a:t>
            </a:r>
            <a:r>
              <a:rPr lang="en-US" altLang="ko-KR" sz="1200" dirty="0"/>
              <a:t>significant gene)</a:t>
            </a:r>
          </a:p>
        </p:txBody>
      </p:sp>
      <p:sp>
        <p:nvSpPr>
          <p:cNvPr id="14" name="TextBox 13">
            <a:extLst>
              <a:ext uri="{FF2B5EF4-FFF2-40B4-BE49-F238E27FC236}">
                <a16:creationId xmlns:a16="http://schemas.microsoft.com/office/drawing/2014/main" id="{87742C6C-1726-654D-8215-AB2C2688D3C8}"/>
              </a:ext>
            </a:extLst>
          </p:cNvPr>
          <p:cNvSpPr txBox="1"/>
          <p:nvPr/>
        </p:nvSpPr>
        <p:spPr>
          <a:xfrm>
            <a:off x="3239531" y="4353082"/>
            <a:ext cx="5071132" cy="332399"/>
          </a:xfrm>
          <a:prstGeom prst="rect">
            <a:avLst/>
          </a:prstGeom>
          <a:noFill/>
        </p:spPr>
        <p:txBody>
          <a:bodyPr wrap="none" rtlCol="0">
            <a:spAutoFit/>
          </a:bodyPr>
          <a:lstStyle/>
          <a:p>
            <a:pPr>
              <a:lnSpc>
                <a:spcPct val="130000"/>
              </a:lnSpc>
            </a:pPr>
            <a:r>
              <a:rPr lang="en-US" altLang="ko-KR" sz="1200" dirty="0"/>
              <a:t>(Day8</a:t>
            </a:r>
            <a:r>
              <a:rPr lang="ko-KR" altLang="en-US" sz="1200" dirty="0"/>
              <a:t>에서의 </a:t>
            </a:r>
            <a:r>
              <a:rPr lang="en-US" altLang="ko-KR" sz="1200" dirty="0"/>
              <a:t>significant gene</a:t>
            </a:r>
            <a:r>
              <a:rPr lang="ko-KR" altLang="en-US" sz="1200" dirty="0"/>
              <a:t>을 </a:t>
            </a:r>
            <a:r>
              <a:rPr lang="en-US" altLang="ko-KR" sz="1200" dirty="0"/>
              <a:t>adjusted p value </a:t>
            </a:r>
            <a:r>
              <a:rPr lang="ko-KR" altLang="en-US" sz="1200" dirty="0"/>
              <a:t>기준 오름차순 정렬</a:t>
            </a:r>
            <a:r>
              <a:rPr lang="en-US" altLang="ko-KR" sz="1200" dirty="0"/>
              <a:t>)</a:t>
            </a:r>
          </a:p>
        </p:txBody>
      </p:sp>
    </p:spTree>
    <p:extLst>
      <p:ext uri="{BB962C8B-B14F-4D97-AF65-F5344CB8AC3E}">
        <p14:creationId xmlns:p14="http://schemas.microsoft.com/office/powerpoint/2010/main" val="2478841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348866"/>
            <a:ext cx="9144000" cy="2387600"/>
          </a:xfrm>
        </p:spPr>
        <p:txBody>
          <a:bodyPr/>
          <a:lstStyle/>
          <a:p>
            <a:r>
              <a:rPr lang="en-US" altLang="ko-KR" dirty="0">
                <a:latin typeface="Arial" panose="020B0604020202020204" pitchFamily="34" charset="0"/>
                <a:cs typeface="Arial" panose="020B0604020202020204" pitchFamily="34" charset="0"/>
              </a:rPr>
              <a:t>Visualization</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43570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707886"/>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a:t>
            </a:r>
            <a:endParaRPr kumimoji="1" lang="ko-Kore-KR" altLang="en-US" sz="4000" b="1" dirty="0"/>
          </a:p>
        </p:txBody>
      </p:sp>
      <p:pic>
        <p:nvPicPr>
          <p:cNvPr id="3" name="그림 2">
            <a:extLst>
              <a:ext uri="{FF2B5EF4-FFF2-40B4-BE49-F238E27FC236}">
                <a16:creationId xmlns:a16="http://schemas.microsoft.com/office/drawing/2014/main" id="{16AF20EE-763F-E945-AEB9-D7718CB07FA1}"/>
              </a:ext>
            </a:extLst>
          </p:cNvPr>
          <p:cNvPicPr>
            <a:picLocks noChangeAspect="1"/>
          </p:cNvPicPr>
          <p:nvPr/>
        </p:nvPicPr>
        <p:blipFill>
          <a:blip r:embed="rId3"/>
          <a:stretch>
            <a:fillRect/>
          </a:stretch>
        </p:blipFill>
        <p:spPr>
          <a:xfrm>
            <a:off x="8022626" y="1461622"/>
            <a:ext cx="4040655" cy="4157212"/>
          </a:xfrm>
          <a:prstGeom prst="rect">
            <a:avLst/>
          </a:prstGeom>
        </p:spPr>
      </p:pic>
      <p:pic>
        <p:nvPicPr>
          <p:cNvPr id="7" name="그림 6">
            <a:extLst>
              <a:ext uri="{FF2B5EF4-FFF2-40B4-BE49-F238E27FC236}">
                <a16:creationId xmlns:a16="http://schemas.microsoft.com/office/drawing/2014/main" id="{2C49B48C-F18F-FB4F-BE4A-559EFF1D6DD5}"/>
              </a:ext>
            </a:extLst>
          </p:cNvPr>
          <p:cNvPicPr>
            <a:picLocks noChangeAspect="1"/>
          </p:cNvPicPr>
          <p:nvPr/>
        </p:nvPicPr>
        <p:blipFill>
          <a:blip r:embed="rId4"/>
          <a:stretch>
            <a:fillRect/>
          </a:stretch>
        </p:blipFill>
        <p:spPr>
          <a:xfrm>
            <a:off x="4591381" y="924239"/>
            <a:ext cx="3009238" cy="4901795"/>
          </a:xfrm>
          <a:prstGeom prst="rect">
            <a:avLst/>
          </a:prstGeom>
        </p:spPr>
      </p:pic>
      <p:sp>
        <p:nvSpPr>
          <p:cNvPr id="5" name="TextBox 4">
            <a:extLst>
              <a:ext uri="{FF2B5EF4-FFF2-40B4-BE49-F238E27FC236}">
                <a16:creationId xmlns:a16="http://schemas.microsoft.com/office/drawing/2014/main" id="{135A79A4-FDE8-A145-87DC-434DEB53F45E}"/>
              </a:ext>
            </a:extLst>
          </p:cNvPr>
          <p:cNvSpPr txBox="1"/>
          <p:nvPr/>
        </p:nvSpPr>
        <p:spPr>
          <a:xfrm>
            <a:off x="5288494" y="5826034"/>
            <a:ext cx="2312125" cy="830997"/>
          </a:xfrm>
          <a:prstGeom prst="rect">
            <a:avLst/>
          </a:prstGeom>
          <a:noFill/>
        </p:spPr>
        <p:txBody>
          <a:bodyPr wrap="square" rtlCol="0">
            <a:spAutoFit/>
          </a:bodyPr>
          <a:lstStyle/>
          <a:p>
            <a:pPr algn="ctr"/>
            <a:r>
              <a:rPr kumimoji="1" lang="en-US" altLang="ko-Kore-KR" sz="2800" b="1" dirty="0"/>
              <a:t>Volcano plot</a:t>
            </a:r>
          </a:p>
          <a:p>
            <a:pPr algn="ctr"/>
            <a:r>
              <a:rPr kumimoji="1" lang="en-US" altLang="ko-Kore-KR" sz="2000" i="1" dirty="0"/>
              <a:t>(</a:t>
            </a:r>
            <a:r>
              <a:rPr kumimoji="1" lang="en-US" altLang="ko-Kore-KR" sz="2000" i="1" dirty="0" err="1"/>
              <a:t>EnhancedVolcano</a:t>
            </a:r>
            <a:r>
              <a:rPr kumimoji="1" lang="en-US" altLang="ko-Kore-KR" sz="2000" i="1" dirty="0"/>
              <a:t>)</a:t>
            </a:r>
            <a:endParaRPr kumimoji="1" lang="ko-Kore-KR" altLang="en-US" sz="2000" i="1" dirty="0"/>
          </a:p>
        </p:txBody>
      </p:sp>
      <p:sp>
        <p:nvSpPr>
          <p:cNvPr id="9" name="TextBox 8">
            <a:extLst>
              <a:ext uri="{FF2B5EF4-FFF2-40B4-BE49-F238E27FC236}">
                <a16:creationId xmlns:a16="http://schemas.microsoft.com/office/drawing/2014/main" id="{6EDFE1FC-A8E3-834C-A694-3E6D43AE3C47}"/>
              </a:ext>
            </a:extLst>
          </p:cNvPr>
          <p:cNvSpPr txBox="1"/>
          <p:nvPr/>
        </p:nvSpPr>
        <p:spPr>
          <a:xfrm>
            <a:off x="8505890" y="5826034"/>
            <a:ext cx="2312125" cy="830997"/>
          </a:xfrm>
          <a:prstGeom prst="rect">
            <a:avLst/>
          </a:prstGeom>
          <a:noFill/>
        </p:spPr>
        <p:txBody>
          <a:bodyPr wrap="square" rtlCol="0">
            <a:spAutoFit/>
          </a:bodyPr>
          <a:lstStyle/>
          <a:p>
            <a:pPr algn="ctr"/>
            <a:r>
              <a:rPr kumimoji="1" lang="en-US" altLang="ko-Kore-KR" sz="2800" b="1" dirty="0"/>
              <a:t>Heatmap plot</a:t>
            </a:r>
          </a:p>
          <a:p>
            <a:pPr algn="ctr"/>
            <a:r>
              <a:rPr kumimoji="1" lang="en-US" altLang="ko-Kore-KR" sz="2000" i="1" dirty="0"/>
              <a:t>(</a:t>
            </a:r>
            <a:r>
              <a:rPr kumimoji="1" lang="en-US" altLang="ko-Kore-KR" sz="2000" i="1" dirty="0" err="1"/>
              <a:t>ComplexHeatmap</a:t>
            </a:r>
            <a:r>
              <a:rPr kumimoji="1" lang="en-US" altLang="ko-Kore-KR" sz="2000" i="1" dirty="0"/>
              <a:t>)</a:t>
            </a:r>
            <a:endParaRPr kumimoji="1" lang="ko-Kore-KR" altLang="en-US" sz="2000" i="1" dirty="0"/>
          </a:p>
        </p:txBody>
      </p:sp>
      <p:graphicFrame>
        <p:nvGraphicFramePr>
          <p:cNvPr id="8" name="표 9">
            <a:extLst>
              <a:ext uri="{FF2B5EF4-FFF2-40B4-BE49-F238E27FC236}">
                <a16:creationId xmlns:a16="http://schemas.microsoft.com/office/drawing/2014/main" id="{0416AC3C-AD0C-6F43-A481-9EC54E5CBA43}"/>
              </a:ext>
            </a:extLst>
          </p:cNvPr>
          <p:cNvGraphicFramePr>
            <a:graphicFrameLocks noGrp="1"/>
          </p:cNvGraphicFramePr>
          <p:nvPr/>
        </p:nvGraphicFramePr>
        <p:xfrm>
          <a:off x="306887" y="2221893"/>
          <a:ext cx="2135871" cy="2926080"/>
        </p:xfrm>
        <a:graphic>
          <a:graphicData uri="http://schemas.openxmlformats.org/drawingml/2006/table">
            <a:tbl>
              <a:tblPr firstRow="1" bandRow="1">
                <a:tableStyleId>{5C22544A-7EE6-4342-B048-85BDC9FD1C3A}</a:tableStyleId>
              </a:tblPr>
              <a:tblGrid>
                <a:gridCol w="237319">
                  <a:extLst>
                    <a:ext uri="{9D8B030D-6E8A-4147-A177-3AD203B41FA5}">
                      <a16:colId xmlns:a16="http://schemas.microsoft.com/office/drawing/2014/main" val="3145178355"/>
                    </a:ext>
                  </a:extLst>
                </a:gridCol>
                <a:gridCol w="237319">
                  <a:extLst>
                    <a:ext uri="{9D8B030D-6E8A-4147-A177-3AD203B41FA5}">
                      <a16:colId xmlns:a16="http://schemas.microsoft.com/office/drawing/2014/main" val="196506305"/>
                    </a:ext>
                  </a:extLst>
                </a:gridCol>
                <a:gridCol w="237319">
                  <a:extLst>
                    <a:ext uri="{9D8B030D-6E8A-4147-A177-3AD203B41FA5}">
                      <a16:colId xmlns:a16="http://schemas.microsoft.com/office/drawing/2014/main" val="1761286571"/>
                    </a:ext>
                  </a:extLst>
                </a:gridCol>
                <a:gridCol w="237319">
                  <a:extLst>
                    <a:ext uri="{9D8B030D-6E8A-4147-A177-3AD203B41FA5}">
                      <a16:colId xmlns:a16="http://schemas.microsoft.com/office/drawing/2014/main" val="702662810"/>
                    </a:ext>
                  </a:extLst>
                </a:gridCol>
                <a:gridCol w="237319">
                  <a:extLst>
                    <a:ext uri="{9D8B030D-6E8A-4147-A177-3AD203B41FA5}">
                      <a16:colId xmlns:a16="http://schemas.microsoft.com/office/drawing/2014/main" val="2633012337"/>
                    </a:ext>
                  </a:extLst>
                </a:gridCol>
                <a:gridCol w="237319">
                  <a:extLst>
                    <a:ext uri="{9D8B030D-6E8A-4147-A177-3AD203B41FA5}">
                      <a16:colId xmlns:a16="http://schemas.microsoft.com/office/drawing/2014/main" val="4223710810"/>
                    </a:ext>
                  </a:extLst>
                </a:gridCol>
                <a:gridCol w="237319">
                  <a:extLst>
                    <a:ext uri="{9D8B030D-6E8A-4147-A177-3AD203B41FA5}">
                      <a16:colId xmlns:a16="http://schemas.microsoft.com/office/drawing/2014/main" val="726527734"/>
                    </a:ext>
                  </a:extLst>
                </a:gridCol>
                <a:gridCol w="237319">
                  <a:extLst>
                    <a:ext uri="{9D8B030D-6E8A-4147-A177-3AD203B41FA5}">
                      <a16:colId xmlns:a16="http://schemas.microsoft.com/office/drawing/2014/main" val="3511379806"/>
                    </a:ext>
                  </a:extLst>
                </a:gridCol>
                <a:gridCol w="237319">
                  <a:extLst>
                    <a:ext uri="{9D8B030D-6E8A-4147-A177-3AD203B41FA5}">
                      <a16:colId xmlns:a16="http://schemas.microsoft.com/office/drawing/2014/main" val="2578056234"/>
                    </a:ext>
                  </a:extLst>
                </a:gridCol>
              </a:tblGrid>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3178923793"/>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3682617090"/>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3360689636"/>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dirty="0"/>
                    </a:p>
                  </a:txBody>
                  <a:tcPr/>
                </a:tc>
                <a:tc>
                  <a:txBody>
                    <a:bodyPr/>
                    <a:lstStyle/>
                    <a:p>
                      <a:endParaRPr lang="ko-Kore-KR" altLang="en-US" dirty="0"/>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2049223580"/>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4238848057"/>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79197566"/>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4135071067"/>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dirty="0"/>
                    </a:p>
                  </a:txBody>
                  <a:tcPr/>
                </a:tc>
                <a:extLst>
                  <a:ext uri="{0D108BD9-81ED-4DB2-BD59-A6C34878D82A}">
                    <a16:rowId xmlns:a16="http://schemas.microsoft.com/office/drawing/2014/main" val="1490759586"/>
                  </a:ext>
                </a:extLst>
              </a:tr>
            </a:tbl>
          </a:graphicData>
        </a:graphic>
      </p:graphicFrame>
      <p:sp>
        <p:nvSpPr>
          <p:cNvPr id="10" name="TextBox 9">
            <a:extLst>
              <a:ext uri="{FF2B5EF4-FFF2-40B4-BE49-F238E27FC236}">
                <a16:creationId xmlns:a16="http://schemas.microsoft.com/office/drawing/2014/main" id="{6C426038-E2B9-F546-BD58-0C9AC1C4E5DE}"/>
              </a:ext>
            </a:extLst>
          </p:cNvPr>
          <p:cNvSpPr txBox="1"/>
          <p:nvPr/>
        </p:nvSpPr>
        <p:spPr>
          <a:xfrm>
            <a:off x="463794" y="3540228"/>
            <a:ext cx="1822055" cy="461665"/>
          </a:xfrm>
          <a:prstGeom prst="rect">
            <a:avLst/>
          </a:prstGeom>
          <a:noFill/>
        </p:spPr>
        <p:txBody>
          <a:bodyPr wrap="square" rtlCol="0">
            <a:spAutoFit/>
          </a:bodyPr>
          <a:lstStyle/>
          <a:p>
            <a:r>
              <a:rPr kumimoji="1" lang="en-US" altLang="ko-Kore-KR" sz="2400" b="1" dirty="0"/>
              <a:t>DESeq</a:t>
            </a:r>
            <a:r>
              <a:rPr kumimoji="1" lang="en-US" altLang="ko-KR" sz="2400" b="1" dirty="0"/>
              <a:t>2</a:t>
            </a:r>
            <a:r>
              <a:rPr kumimoji="1" lang="en-US" altLang="ko-Kore-KR" sz="2400" b="1" dirty="0"/>
              <a:t> </a:t>
            </a:r>
            <a:r>
              <a:rPr kumimoji="1" lang="ko-Kore-KR" altLang="en-US" sz="2400" b="1" dirty="0"/>
              <a:t>결과</a:t>
            </a:r>
          </a:p>
        </p:txBody>
      </p:sp>
      <p:sp>
        <p:nvSpPr>
          <p:cNvPr id="11" name="오른쪽 화살표[R] 10">
            <a:extLst>
              <a:ext uri="{FF2B5EF4-FFF2-40B4-BE49-F238E27FC236}">
                <a16:creationId xmlns:a16="http://schemas.microsoft.com/office/drawing/2014/main" id="{1F435AC5-0D71-4D4D-8289-2393637ABDA8}"/>
              </a:ext>
            </a:extLst>
          </p:cNvPr>
          <p:cNvSpPr/>
          <p:nvPr/>
        </p:nvSpPr>
        <p:spPr>
          <a:xfrm>
            <a:off x="3085157" y="3022405"/>
            <a:ext cx="1084217" cy="14973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2673431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직사각형 31">
            <a:extLst>
              <a:ext uri="{FF2B5EF4-FFF2-40B4-BE49-F238E27FC236}">
                <a16:creationId xmlns:a16="http://schemas.microsoft.com/office/drawing/2014/main" id="{B8419CD5-F743-594D-BCB5-20C07D5F2B90}"/>
              </a:ext>
            </a:extLst>
          </p:cNvPr>
          <p:cNvSpPr/>
          <p:nvPr/>
        </p:nvSpPr>
        <p:spPr>
          <a:xfrm>
            <a:off x="592666" y="1436202"/>
            <a:ext cx="2732901" cy="4174124"/>
          </a:xfrm>
          <a:prstGeom prst="rect">
            <a:avLst/>
          </a:prstGeom>
          <a:solidFill>
            <a:schemeClr val="bg1"/>
          </a:solidFill>
          <a:ln>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30" name="직사각형 29">
            <a:extLst>
              <a:ext uri="{FF2B5EF4-FFF2-40B4-BE49-F238E27FC236}">
                <a16:creationId xmlns:a16="http://schemas.microsoft.com/office/drawing/2014/main" id="{5E934A41-84E0-E744-BBAF-C02F91E4E841}"/>
              </a:ext>
            </a:extLst>
          </p:cNvPr>
          <p:cNvSpPr/>
          <p:nvPr/>
        </p:nvSpPr>
        <p:spPr>
          <a:xfrm>
            <a:off x="7170895" y="1436202"/>
            <a:ext cx="4512009" cy="4174124"/>
          </a:xfrm>
          <a:prstGeom prst="rect">
            <a:avLst/>
          </a:prstGeom>
          <a:solidFill>
            <a:schemeClr val="bg1"/>
          </a:solidFill>
          <a:ln>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4" name="제목 3"/>
          <p:cNvSpPr>
            <a:spLocks noGrp="1"/>
          </p:cNvSpPr>
          <p:nvPr>
            <p:ph type="title"/>
          </p:nvPr>
        </p:nvSpPr>
        <p:spPr>
          <a:xfrm>
            <a:off x="246247" y="154500"/>
            <a:ext cx="8016107" cy="646331"/>
          </a:xfrm>
          <a:noFill/>
        </p:spPr>
        <p:txBody>
          <a:bodyPr wrap="square" rtlCol="0">
            <a:spAutoFit/>
          </a:bodyPr>
          <a:lstStyle/>
          <a:p>
            <a:r>
              <a:rPr kumimoji="1" lang="en-US" altLang="ko-KR" sz="4000" b="1" dirty="0">
                <a:latin typeface="+mn-lt"/>
                <a:ea typeface="+mn-ea"/>
                <a:cs typeface="+mn-cs"/>
              </a:rPr>
              <a:t>2.</a:t>
            </a:r>
            <a:r>
              <a:rPr kumimoji="1" lang="ko-KR" altLang="en-US" sz="4000" b="1" dirty="0">
                <a:latin typeface="+mn-lt"/>
                <a:ea typeface="+mn-ea"/>
                <a:cs typeface="+mn-cs"/>
              </a:rPr>
              <a:t> </a:t>
            </a:r>
            <a:r>
              <a:rPr kumimoji="1" lang="en-US" altLang="ko-KR" sz="4000" b="1" dirty="0">
                <a:latin typeface="+mn-lt"/>
                <a:ea typeface="+mn-ea"/>
                <a:cs typeface="+mn-cs"/>
              </a:rPr>
              <a:t>DEG analysis &amp; 3.</a:t>
            </a:r>
            <a:r>
              <a:rPr kumimoji="1" lang="ko-KR" altLang="en-US" sz="4000" b="1" dirty="0">
                <a:latin typeface="+mn-lt"/>
                <a:ea typeface="+mn-ea"/>
                <a:cs typeface="+mn-cs"/>
              </a:rPr>
              <a:t> </a:t>
            </a:r>
            <a:r>
              <a:rPr kumimoji="1" lang="en-US" altLang="ko-KR" sz="4000" b="1" dirty="0">
                <a:latin typeface="+mn-lt"/>
                <a:ea typeface="+mn-ea"/>
                <a:cs typeface="+mn-cs"/>
              </a:rPr>
              <a:t>Visualization</a:t>
            </a:r>
            <a:endParaRPr kumimoji="1" lang="ko-KR" altLang="en-US" sz="4000" b="1" dirty="0">
              <a:latin typeface="+mn-lt"/>
              <a:ea typeface="+mn-ea"/>
              <a:cs typeface="+mn-cs"/>
            </a:endParaRPr>
          </a:p>
        </p:txBody>
      </p:sp>
      <p:grpSp>
        <p:nvGrpSpPr>
          <p:cNvPr id="18" name="그룹 17">
            <a:extLst>
              <a:ext uri="{FF2B5EF4-FFF2-40B4-BE49-F238E27FC236}">
                <a16:creationId xmlns:a16="http://schemas.microsoft.com/office/drawing/2014/main" id="{116B6391-B522-F541-9525-52507F3A55B2}"/>
              </a:ext>
            </a:extLst>
          </p:cNvPr>
          <p:cNvGrpSpPr/>
          <p:nvPr/>
        </p:nvGrpSpPr>
        <p:grpSpPr>
          <a:xfrm>
            <a:off x="1003194" y="3523264"/>
            <a:ext cx="1911845" cy="2004613"/>
            <a:chOff x="6614475" y="2198285"/>
            <a:chExt cx="2103030" cy="2205073"/>
          </a:xfrm>
        </p:grpSpPr>
        <p:pic>
          <p:nvPicPr>
            <p:cNvPr id="8" name="그림 7"/>
            <p:cNvPicPr>
              <a:picLocks noChangeAspect="1"/>
            </p:cNvPicPr>
            <p:nvPr/>
          </p:nvPicPr>
          <p:blipFill>
            <a:blip r:embed="rId3"/>
            <a:stretch>
              <a:fillRect/>
            </a:stretch>
          </p:blipFill>
          <p:spPr>
            <a:xfrm>
              <a:off x="6614475" y="2198285"/>
              <a:ext cx="2103030" cy="1777399"/>
            </a:xfrm>
            <a:prstGeom prst="rect">
              <a:avLst/>
            </a:prstGeom>
            <a:ln>
              <a:solidFill>
                <a:schemeClr val="tx1"/>
              </a:solidFill>
            </a:ln>
            <a:effectLst>
              <a:outerShdw blurRad="50800" dist="38100" dir="2700000" algn="tl" rotWithShape="0">
                <a:prstClr val="black">
                  <a:alpha val="40000"/>
                </a:prstClr>
              </a:outerShdw>
            </a:effectLst>
          </p:spPr>
        </p:pic>
        <p:sp>
          <p:nvSpPr>
            <p:cNvPr id="10" name="TextBox 9"/>
            <p:cNvSpPr txBox="1"/>
            <p:nvPr/>
          </p:nvSpPr>
          <p:spPr>
            <a:xfrm>
              <a:off x="6728511" y="3978119"/>
              <a:ext cx="1874957" cy="425239"/>
            </a:xfrm>
            <a:prstGeom prst="rect">
              <a:avLst/>
            </a:prstGeom>
            <a:noFill/>
          </p:spPr>
          <p:txBody>
            <a:bodyPr wrap="none" rtlCol="0">
              <a:spAutoFit/>
            </a:bodyPr>
            <a:lstStyle/>
            <a:p>
              <a:pPr algn="ctr">
                <a:lnSpc>
                  <a:spcPct val="130000"/>
                </a:lnSpc>
              </a:pPr>
              <a:r>
                <a:rPr lang="en-US" altLang="ko-KR" sz="1600" dirty="0"/>
                <a:t>&lt;Correlation plot&gt;</a:t>
              </a:r>
            </a:p>
          </p:txBody>
        </p:sp>
      </p:grpSp>
      <p:grpSp>
        <p:nvGrpSpPr>
          <p:cNvPr id="19" name="그룹 18">
            <a:extLst>
              <a:ext uri="{FF2B5EF4-FFF2-40B4-BE49-F238E27FC236}">
                <a16:creationId xmlns:a16="http://schemas.microsoft.com/office/drawing/2014/main" id="{116C433C-517C-1148-ADCE-E7DC9A6B1839}"/>
              </a:ext>
            </a:extLst>
          </p:cNvPr>
          <p:cNvGrpSpPr/>
          <p:nvPr/>
        </p:nvGrpSpPr>
        <p:grpSpPr>
          <a:xfrm>
            <a:off x="1003194" y="1711212"/>
            <a:ext cx="1971537" cy="1818029"/>
            <a:chOff x="1570340" y="1892437"/>
            <a:chExt cx="1971537" cy="1818029"/>
          </a:xfrm>
        </p:grpSpPr>
        <p:sp>
          <p:nvSpPr>
            <p:cNvPr id="9" name="TextBox 8"/>
            <p:cNvSpPr txBox="1"/>
            <p:nvPr/>
          </p:nvSpPr>
          <p:spPr>
            <a:xfrm>
              <a:off x="1950234" y="3323885"/>
              <a:ext cx="1120820" cy="386581"/>
            </a:xfrm>
            <a:prstGeom prst="rect">
              <a:avLst/>
            </a:prstGeom>
            <a:noFill/>
          </p:spPr>
          <p:txBody>
            <a:bodyPr wrap="none" rtlCol="0">
              <a:spAutoFit/>
            </a:bodyPr>
            <a:lstStyle/>
            <a:p>
              <a:pPr algn="ctr">
                <a:lnSpc>
                  <a:spcPct val="130000"/>
                </a:lnSpc>
              </a:pPr>
              <a:r>
                <a:rPr lang="en-US" altLang="ko-KR" sz="1600" dirty="0"/>
                <a:t>&lt;PCA plot&gt;</a:t>
              </a:r>
            </a:p>
          </p:txBody>
        </p:sp>
        <p:pic>
          <p:nvPicPr>
            <p:cNvPr id="3" name="그림 2">
              <a:extLst>
                <a:ext uri="{FF2B5EF4-FFF2-40B4-BE49-F238E27FC236}">
                  <a16:creationId xmlns:a16="http://schemas.microsoft.com/office/drawing/2014/main" id="{29CAF7F4-0875-1E46-9B50-6EB776CC79D8}"/>
                </a:ext>
              </a:extLst>
            </p:cNvPr>
            <p:cNvPicPr>
              <a:picLocks noChangeAspect="1"/>
            </p:cNvPicPr>
            <p:nvPr/>
          </p:nvPicPr>
          <p:blipFill>
            <a:blip r:embed="rId4"/>
            <a:stretch>
              <a:fillRect/>
            </a:stretch>
          </p:blipFill>
          <p:spPr>
            <a:xfrm>
              <a:off x="1570340" y="1892437"/>
              <a:ext cx="1971537" cy="1490115"/>
            </a:xfrm>
            <a:prstGeom prst="rect">
              <a:avLst/>
            </a:prstGeom>
          </p:spPr>
        </p:pic>
      </p:grpSp>
      <p:pic>
        <p:nvPicPr>
          <p:cNvPr id="21" name="Picture 2">
            <a:extLst>
              <a:ext uri="{FF2B5EF4-FFF2-40B4-BE49-F238E27FC236}">
                <a16:creationId xmlns:a16="http://schemas.microsoft.com/office/drawing/2014/main" id="{8AE04EB9-F433-D74C-A965-47EC0A68C2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0156" y="1940380"/>
            <a:ext cx="1724397" cy="275903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20D9A18E-89EC-874A-BA36-8805DC98E6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18286" y="1699698"/>
            <a:ext cx="1933439" cy="32224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그룹 28">
            <a:extLst>
              <a:ext uri="{FF2B5EF4-FFF2-40B4-BE49-F238E27FC236}">
                <a16:creationId xmlns:a16="http://schemas.microsoft.com/office/drawing/2014/main" id="{372F0F69-D55F-514A-958D-1307FD177C18}"/>
              </a:ext>
            </a:extLst>
          </p:cNvPr>
          <p:cNvGrpSpPr/>
          <p:nvPr/>
        </p:nvGrpSpPr>
        <p:grpSpPr>
          <a:xfrm>
            <a:off x="3639783" y="2620227"/>
            <a:ext cx="3213847" cy="1806074"/>
            <a:chOff x="3352605" y="2626124"/>
            <a:chExt cx="3213847" cy="1806074"/>
          </a:xfrm>
        </p:grpSpPr>
        <p:sp>
          <p:nvSpPr>
            <p:cNvPr id="27" name="오른쪽 화살표[R] 26">
              <a:extLst>
                <a:ext uri="{FF2B5EF4-FFF2-40B4-BE49-F238E27FC236}">
                  <a16:creationId xmlns:a16="http://schemas.microsoft.com/office/drawing/2014/main" id="{DCB8D715-A77E-424B-9E0A-ECA11D8825B5}"/>
                </a:ext>
              </a:extLst>
            </p:cNvPr>
            <p:cNvSpPr/>
            <p:nvPr/>
          </p:nvSpPr>
          <p:spPr>
            <a:xfrm>
              <a:off x="3352605" y="2937613"/>
              <a:ext cx="3213847" cy="1183097"/>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nvGrpSpPr>
            <p:cNvPr id="28" name="그룹 27">
              <a:extLst>
                <a:ext uri="{FF2B5EF4-FFF2-40B4-BE49-F238E27FC236}">
                  <a16:creationId xmlns:a16="http://schemas.microsoft.com/office/drawing/2014/main" id="{E85CEC29-A57C-0044-8ABB-3AE8AE7EDF75}"/>
                </a:ext>
              </a:extLst>
            </p:cNvPr>
            <p:cNvGrpSpPr/>
            <p:nvPr/>
          </p:nvGrpSpPr>
          <p:grpSpPr>
            <a:xfrm>
              <a:off x="3702422" y="2626124"/>
              <a:ext cx="2147883" cy="1806074"/>
              <a:chOff x="3885588" y="2722523"/>
              <a:chExt cx="2147883" cy="1806074"/>
            </a:xfrm>
          </p:grpSpPr>
          <p:sp>
            <p:nvSpPr>
              <p:cNvPr id="26" name="직사각형 25">
                <a:extLst>
                  <a:ext uri="{FF2B5EF4-FFF2-40B4-BE49-F238E27FC236}">
                    <a16:creationId xmlns:a16="http://schemas.microsoft.com/office/drawing/2014/main" id="{6EDCA04B-6497-7C48-A643-1FD1C4404ECE}"/>
                  </a:ext>
                </a:extLst>
              </p:cNvPr>
              <p:cNvSpPr/>
              <p:nvPr/>
            </p:nvSpPr>
            <p:spPr>
              <a:xfrm>
                <a:off x="3885588" y="2722523"/>
                <a:ext cx="2147883" cy="1806074"/>
              </a:xfrm>
              <a:prstGeom prst="rect">
                <a:avLst/>
              </a:prstGeom>
              <a:solidFill>
                <a:schemeClr val="bg1"/>
              </a:solidFill>
              <a:ln>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3" name="TextBox 22">
                <a:extLst>
                  <a:ext uri="{FF2B5EF4-FFF2-40B4-BE49-F238E27FC236}">
                    <a16:creationId xmlns:a16="http://schemas.microsoft.com/office/drawing/2014/main" id="{F5A4ACD3-943C-DA43-8AE8-2A8390919907}"/>
                  </a:ext>
                </a:extLst>
              </p:cNvPr>
              <p:cNvSpPr txBox="1"/>
              <p:nvPr/>
            </p:nvSpPr>
            <p:spPr>
              <a:xfrm>
                <a:off x="3995051" y="2840730"/>
                <a:ext cx="1936428" cy="1569660"/>
              </a:xfrm>
              <a:prstGeom prst="rect">
                <a:avLst/>
              </a:prstGeom>
              <a:noFill/>
            </p:spPr>
            <p:txBody>
              <a:bodyPr wrap="none" rtlCol="0">
                <a:spAutoFit/>
              </a:bodyPr>
              <a:lstStyle/>
              <a:p>
                <a:r>
                  <a:rPr kumimoji="1" lang="en-US" altLang="ko-Kore-KR" sz="2400" b="1"/>
                  <a:t>Differentailly </a:t>
                </a:r>
              </a:p>
              <a:p>
                <a:r>
                  <a:rPr kumimoji="1" lang="en-US" altLang="ko-Kore-KR" sz="2400" b="1"/>
                  <a:t>Expressed </a:t>
                </a:r>
              </a:p>
              <a:p>
                <a:r>
                  <a:rPr kumimoji="1" lang="en-US" altLang="ko-Kore-KR" sz="2400" b="1"/>
                  <a:t>Gene analysis</a:t>
                </a:r>
              </a:p>
              <a:p>
                <a:r>
                  <a:rPr kumimoji="1" lang="en-US" altLang="ko-Kore-KR" sz="2400"/>
                  <a:t>(by </a:t>
                </a:r>
                <a:r>
                  <a:rPr kumimoji="1" lang="en-US" altLang="ko-Kore-KR" sz="2400" i="1"/>
                  <a:t>DESeq2</a:t>
                </a:r>
                <a:r>
                  <a:rPr kumimoji="1" lang="en-US" altLang="ko-Kore-KR" sz="2400"/>
                  <a:t>)</a:t>
                </a:r>
                <a:endParaRPr kumimoji="1" lang="ko-Kore-KR" altLang="en-US" sz="2400"/>
              </a:p>
            </p:txBody>
          </p:sp>
        </p:grpSp>
      </p:grpSp>
      <p:sp>
        <p:nvSpPr>
          <p:cNvPr id="24" name="TextBox 23">
            <a:extLst>
              <a:ext uri="{FF2B5EF4-FFF2-40B4-BE49-F238E27FC236}">
                <a16:creationId xmlns:a16="http://schemas.microsoft.com/office/drawing/2014/main" id="{00FB1C84-3776-C043-86FB-AD01679E8221}"/>
              </a:ext>
            </a:extLst>
          </p:cNvPr>
          <p:cNvSpPr txBox="1"/>
          <p:nvPr/>
        </p:nvSpPr>
        <p:spPr>
          <a:xfrm>
            <a:off x="7618523" y="4922098"/>
            <a:ext cx="1457963" cy="386581"/>
          </a:xfrm>
          <a:prstGeom prst="rect">
            <a:avLst/>
          </a:prstGeom>
          <a:noFill/>
        </p:spPr>
        <p:txBody>
          <a:bodyPr wrap="none" rtlCol="0">
            <a:spAutoFit/>
          </a:bodyPr>
          <a:lstStyle/>
          <a:p>
            <a:pPr algn="ctr">
              <a:lnSpc>
                <a:spcPct val="130000"/>
              </a:lnSpc>
            </a:pPr>
            <a:r>
              <a:rPr lang="en-US" altLang="ko-KR" sz="1600" dirty="0"/>
              <a:t>&lt;Volcano plot&gt;</a:t>
            </a:r>
          </a:p>
        </p:txBody>
      </p:sp>
      <p:sp>
        <p:nvSpPr>
          <p:cNvPr id="25" name="TextBox 24">
            <a:extLst>
              <a:ext uri="{FF2B5EF4-FFF2-40B4-BE49-F238E27FC236}">
                <a16:creationId xmlns:a16="http://schemas.microsoft.com/office/drawing/2014/main" id="{3139F491-FF27-5A40-9DDF-4ED1D3AD0674}"/>
              </a:ext>
            </a:extLst>
          </p:cNvPr>
          <p:cNvSpPr txBox="1"/>
          <p:nvPr/>
        </p:nvSpPr>
        <p:spPr>
          <a:xfrm>
            <a:off x="9749715" y="4922098"/>
            <a:ext cx="1558119" cy="386581"/>
          </a:xfrm>
          <a:prstGeom prst="rect">
            <a:avLst/>
          </a:prstGeom>
          <a:noFill/>
        </p:spPr>
        <p:txBody>
          <a:bodyPr wrap="none" rtlCol="0">
            <a:spAutoFit/>
          </a:bodyPr>
          <a:lstStyle/>
          <a:p>
            <a:pPr algn="ctr">
              <a:lnSpc>
                <a:spcPct val="130000"/>
              </a:lnSpc>
            </a:pPr>
            <a:r>
              <a:rPr lang="en-US" altLang="ko-KR" sz="1600" dirty="0"/>
              <a:t>&lt;Heatmap plot&gt;</a:t>
            </a:r>
          </a:p>
        </p:txBody>
      </p:sp>
      <p:sp>
        <p:nvSpPr>
          <p:cNvPr id="20" name="TextBox 19">
            <a:extLst>
              <a:ext uri="{FF2B5EF4-FFF2-40B4-BE49-F238E27FC236}">
                <a16:creationId xmlns:a16="http://schemas.microsoft.com/office/drawing/2014/main" id="{74EEECF9-3F19-EC45-88FB-1C4B83193F4E}"/>
              </a:ext>
            </a:extLst>
          </p:cNvPr>
          <p:cNvSpPr txBox="1"/>
          <p:nvPr/>
        </p:nvSpPr>
        <p:spPr>
          <a:xfrm>
            <a:off x="7170895" y="1029469"/>
            <a:ext cx="1541576" cy="400110"/>
          </a:xfrm>
          <a:prstGeom prst="rect">
            <a:avLst/>
          </a:prstGeom>
          <a:noFill/>
        </p:spPr>
        <p:txBody>
          <a:bodyPr wrap="none" rtlCol="0">
            <a:spAutoFit/>
          </a:bodyPr>
          <a:lstStyle/>
          <a:p>
            <a:r>
              <a:rPr kumimoji="1" lang="en-US" altLang="ko-Kore-KR" sz="2000" b="1"/>
              <a:t>Visualization</a:t>
            </a:r>
            <a:endParaRPr kumimoji="1" lang="ko-Kore-KR" altLang="en-US" sz="2000"/>
          </a:p>
        </p:txBody>
      </p:sp>
      <p:sp>
        <p:nvSpPr>
          <p:cNvPr id="33" name="TextBox 32">
            <a:extLst>
              <a:ext uri="{FF2B5EF4-FFF2-40B4-BE49-F238E27FC236}">
                <a16:creationId xmlns:a16="http://schemas.microsoft.com/office/drawing/2014/main" id="{4481EB89-66ED-1B46-9C8D-0FB61EFC1324}"/>
              </a:ext>
            </a:extLst>
          </p:cNvPr>
          <p:cNvSpPr txBox="1"/>
          <p:nvPr/>
        </p:nvSpPr>
        <p:spPr>
          <a:xfrm>
            <a:off x="592666" y="1035699"/>
            <a:ext cx="1403526" cy="400110"/>
          </a:xfrm>
          <a:prstGeom prst="rect">
            <a:avLst/>
          </a:prstGeom>
          <a:noFill/>
        </p:spPr>
        <p:txBody>
          <a:bodyPr wrap="none" rtlCol="0">
            <a:spAutoFit/>
          </a:bodyPr>
          <a:lstStyle/>
          <a:p>
            <a:r>
              <a:rPr kumimoji="1" lang="en-US" altLang="ko-Kore-KR" sz="2000" b="1"/>
              <a:t>Description</a:t>
            </a:r>
            <a:endParaRPr kumimoji="1" lang="ko-Kore-KR" altLang="en-US" sz="2000"/>
          </a:p>
        </p:txBody>
      </p:sp>
      <p:sp>
        <p:nvSpPr>
          <p:cNvPr id="35" name="TextBox 34">
            <a:extLst>
              <a:ext uri="{FF2B5EF4-FFF2-40B4-BE49-F238E27FC236}">
                <a16:creationId xmlns:a16="http://schemas.microsoft.com/office/drawing/2014/main" id="{36931F7F-F474-7B46-8048-3619D49B89C4}"/>
              </a:ext>
            </a:extLst>
          </p:cNvPr>
          <p:cNvSpPr txBox="1"/>
          <p:nvPr/>
        </p:nvSpPr>
        <p:spPr>
          <a:xfrm>
            <a:off x="2454144" y="5958445"/>
            <a:ext cx="7578742" cy="503792"/>
          </a:xfrm>
          <a:prstGeom prst="rect">
            <a:avLst/>
          </a:prstGeom>
          <a:noFill/>
        </p:spPr>
        <p:txBody>
          <a:bodyPr wrap="none" rtlCol="0">
            <a:spAutoFit/>
          </a:bodyPr>
          <a:lstStyle/>
          <a:p>
            <a:pPr algn="ctr">
              <a:lnSpc>
                <a:spcPct val="150000"/>
              </a:lnSpc>
            </a:pPr>
            <a:r>
              <a:rPr kumimoji="1" lang="ko-KR" altLang="en-US" sz="2000"/>
              <a:t>샘플 차이 및 조건에 따른 군집 확인 </a:t>
            </a:r>
            <a:r>
              <a:rPr kumimoji="1" lang="en-US" altLang="ko-KR" sz="2000"/>
              <a:t>/</a:t>
            </a:r>
            <a:r>
              <a:rPr kumimoji="1" lang="ko-KR" altLang="en-US" sz="2000"/>
              <a:t> </a:t>
            </a:r>
            <a:r>
              <a:rPr kumimoji="1" lang="en-US" altLang="ko-Kore-KR" sz="2000" b="1"/>
              <a:t>DEG</a:t>
            </a:r>
            <a:r>
              <a:rPr kumimoji="1" lang="ko-KR" altLang="en-US" sz="2000" b="1"/>
              <a:t> 분석 </a:t>
            </a:r>
            <a:r>
              <a:rPr kumimoji="1" lang="ko-KR" altLang="en-US" sz="2000"/>
              <a:t>및 결과 </a:t>
            </a:r>
            <a:r>
              <a:rPr kumimoji="1" lang="ko-KR" altLang="en-US" sz="2000" b="1"/>
              <a:t>시각화 </a:t>
            </a:r>
            <a:r>
              <a:rPr kumimoji="1" lang="ko-KR" altLang="en-US" sz="2000"/>
              <a:t>방법</a:t>
            </a:r>
            <a:endParaRPr kumimoji="1" lang="ko-Kore-KR" altLang="en-US" sz="2000"/>
          </a:p>
        </p:txBody>
      </p:sp>
    </p:spTree>
    <p:extLst>
      <p:ext uri="{BB962C8B-B14F-4D97-AF65-F5344CB8AC3E}">
        <p14:creationId xmlns:p14="http://schemas.microsoft.com/office/powerpoint/2010/main" val="37832807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6" name="직사각형 5">
            <a:extLst>
              <a:ext uri="{FF2B5EF4-FFF2-40B4-BE49-F238E27FC236}">
                <a16:creationId xmlns:a16="http://schemas.microsoft.com/office/drawing/2014/main" id="{9DE28D27-9E04-FC42-9E77-D1693901C0D4}"/>
              </a:ext>
            </a:extLst>
          </p:cNvPr>
          <p:cNvSpPr/>
          <p:nvPr/>
        </p:nvSpPr>
        <p:spPr>
          <a:xfrm>
            <a:off x="4720995" y="2615309"/>
            <a:ext cx="6362700" cy="2585323"/>
          </a:xfrm>
          <a:prstGeom prst="rect">
            <a:avLst/>
          </a:prstGeom>
        </p:spPr>
        <p:txBody>
          <a:bodyPr wrap="square">
            <a:spAutoFit/>
          </a:bodyPr>
          <a:lstStyle/>
          <a:p>
            <a:pPr marL="285750" indent="-285750">
              <a:buFont typeface="Arial" panose="020B0604020202020204" pitchFamily="34" charset="0"/>
              <a:buChar char="•"/>
            </a:pPr>
            <a:r>
              <a:rPr lang="en" altLang="ko-Kore-KR" b="1" i="0" dirty="0">
                <a:solidFill>
                  <a:srgbClr val="000000"/>
                </a:solidFill>
                <a:effectLst/>
                <a:latin typeface="나눔고딕" panose="020D0604000000000000" pitchFamily="34" charset="-127"/>
                <a:ea typeface="나눔고딕" panose="020D0604000000000000" pitchFamily="34" charset="-127"/>
              </a:rPr>
              <a:t>Volcano plot</a:t>
            </a:r>
            <a:r>
              <a:rPr lang="ko-KR" altLang="en-US" b="0" i="0" dirty="0">
                <a:solidFill>
                  <a:srgbClr val="000000"/>
                </a:solidFill>
                <a:effectLst/>
                <a:latin typeface="나눔고딕" panose="020D0604000000000000" pitchFamily="34" charset="-127"/>
                <a:ea typeface="나눔고딕" panose="020D0604000000000000" pitchFamily="34" charset="-127"/>
              </a:rPr>
              <a:t>이란</a:t>
            </a:r>
            <a:r>
              <a:rPr lang="en-US" altLang="ko-KR" b="0" i="0" dirty="0">
                <a:solidFill>
                  <a:srgbClr val="000000"/>
                </a:solidFill>
                <a:effectLst/>
                <a:latin typeface="나눔고딕" panose="020D0604000000000000" pitchFamily="34" charset="-127"/>
                <a:ea typeface="나눔고딕" panose="020D0604000000000000" pitchFamily="34" charset="-127"/>
              </a:rPr>
              <a:t>, </a:t>
            </a:r>
            <a:r>
              <a:rPr lang="ko-KR" altLang="en-US" b="0" i="0" dirty="0">
                <a:solidFill>
                  <a:srgbClr val="000000"/>
                </a:solidFill>
                <a:effectLst/>
                <a:latin typeface="나눔고딕" panose="020D0604000000000000" pitchFamily="34" charset="-127"/>
                <a:ea typeface="나눔고딕" panose="020D0604000000000000" pitchFamily="34" charset="-127"/>
              </a:rPr>
              <a:t>두 그룹 사이에서 </a:t>
            </a:r>
            <a:r>
              <a:rPr lang="ko-KR" altLang="en-US" b="0" i="0" dirty="0" err="1">
                <a:solidFill>
                  <a:srgbClr val="000000"/>
                </a:solidFill>
                <a:effectLst/>
                <a:latin typeface="나눔고딕" panose="020D0604000000000000" pitchFamily="34" charset="-127"/>
                <a:ea typeface="나눔고딕" panose="020D0604000000000000" pitchFamily="34" charset="-127"/>
              </a:rPr>
              <a:t>발현량</a:t>
            </a:r>
            <a:r>
              <a:rPr lang="ko-KR" altLang="en-US" b="0" i="0" dirty="0">
                <a:solidFill>
                  <a:srgbClr val="000000"/>
                </a:solidFill>
                <a:effectLst/>
                <a:latin typeface="나눔고딕" panose="020D0604000000000000" pitchFamily="34" charset="-127"/>
                <a:ea typeface="나눔고딕" panose="020D0604000000000000" pitchFamily="34" charset="-127"/>
              </a:rPr>
              <a:t> 차이를 나타내는 유전</a:t>
            </a:r>
            <a:r>
              <a:rPr lang="en" altLang="ko-Kore-KR" b="0" i="0" dirty="0">
                <a:solidFill>
                  <a:srgbClr val="000000"/>
                </a:solidFill>
                <a:effectLst/>
                <a:latin typeface="나눔고딕" panose="020D0604000000000000" pitchFamily="34" charset="-127"/>
                <a:ea typeface="나눔고딕" panose="020D0604000000000000" pitchFamily="34" charset="-127"/>
              </a:rPr>
              <a:t>)</a:t>
            </a:r>
            <a:r>
              <a:rPr lang="ko-KR" altLang="en-US" b="0" i="0" dirty="0" err="1">
                <a:solidFill>
                  <a:srgbClr val="000000"/>
                </a:solidFill>
                <a:effectLst/>
                <a:latin typeface="나눔고딕" panose="020D0604000000000000" pitchFamily="34" charset="-127"/>
                <a:ea typeface="나눔고딕" panose="020D0604000000000000" pitchFamily="34" charset="-127"/>
              </a:rPr>
              <a:t>를</a:t>
            </a:r>
            <a:r>
              <a:rPr lang="ko-KR" altLang="en-US" b="0" i="0" dirty="0">
                <a:solidFill>
                  <a:srgbClr val="000000"/>
                </a:solidFill>
                <a:effectLst/>
                <a:latin typeface="나눔고딕" panose="020D0604000000000000" pitchFamily="34" charset="-127"/>
                <a:ea typeface="나눔고딕" panose="020D0604000000000000" pitchFamily="34" charset="-127"/>
              </a:rPr>
              <a:t> 효과적으로 시각화하는 그래프입니다</a:t>
            </a:r>
            <a:r>
              <a:rPr lang="en-US" altLang="ko-KR" b="0" i="0" dirty="0">
                <a:solidFill>
                  <a:srgbClr val="000000"/>
                </a:solidFill>
                <a:effectLst/>
                <a:latin typeface="나눔고딕" panose="020D0604000000000000" pitchFamily="34" charset="-127"/>
                <a:ea typeface="나눔고딕" panose="020D0604000000000000" pitchFamily="34" charset="-127"/>
              </a:rPr>
              <a:t>.</a:t>
            </a:r>
            <a:br>
              <a:rPr lang="en-US" altLang="ko-KR" b="0" i="0" dirty="0">
                <a:solidFill>
                  <a:srgbClr val="000000"/>
                </a:solidFill>
                <a:effectLst/>
                <a:latin typeface="나눔고딕" panose="020D0604000000000000" pitchFamily="34" charset="-127"/>
                <a:ea typeface="나눔고딕" panose="020D0604000000000000" pitchFamily="34" charset="-127"/>
              </a:rPr>
            </a:br>
            <a:endParaRPr lang="en-US" altLang="ko-KR" b="0" i="0" dirty="0">
              <a:solidFill>
                <a:srgbClr val="000000"/>
              </a:solidFill>
              <a:effectLst/>
              <a:latin typeface="나눔고딕" panose="020D0604000000000000" pitchFamily="34" charset="-127"/>
              <a:ea typeface="나눔고딕" panose="020D0604000000000000" pitchFamily="34" charset="-127"/>
            </a:endParaRPr>
          </a:p>
          <a:p>
            <a:pPr marL="285750" indent="-285750">
              <a:buFont typeface="Arial" panose="020B0604020202020204" pitchFamily="34" charset="0"/>
              <a:buChar char="•"/>
            </a:pPr>
            <a:r>
              <a:rPr lang="en" altLang="ko-Kore-KR" b="1" i="0" dirty="0">
                <a:solidFill>
                  <a:srgbClr val="000000"/>
                </a:solidFill>
                <a:effectLst/>
                <a:latin typeface="나눔고딕" panose="020D0604000000000000" pitchFamily="34" charset="-127"/>
                <a:ea typeface="나눔고딕" panose="020D0604000000000000" pitchFamily="34" charset="-127"/>
              </a:rPr>
              <a:t>Volcano plot</a:t>
            </a:r>
            <a:r>
              <a:rPr lang="ko-KR" altLang="en-US" b="0" i="0" dirty="0">
                <a:solidFill>
                  <a:srgbClr val="000000"/>
                </a:solidFill>
                <a:effectLst/>
                <a:latin typeface="나눔고딕" panose="020D0604000000000000" pitchFamily="34" charset="-127"/>
                <a:ea typeface="나눔고딕" panose="020D0604000000000000" pitchFamily="34" charset="-127"/>
              </a:rPr>
              <a:t>은</a:t>
            </a:r>
            <a:r>
              <a:rPr lang="en-US" altLang="ko-KR" b="0" i="0" dirty="0">
                <a:solidFill>
                  <a:srgbClr val="000000"/>
                </a:solidFill>
                <a:effectLst/>
                <a:latin typeface="나눔고딕" panose="020D0604000000000000" pitchFamily="34" charset="-127"/>
                <a:ea typeface="나눔고딕" panose="020D0604000000000000" pitchFamily="34" charset="-127"/>
              </a:rPr>
              <a:t> </a:t>
            </a:r>
            <a:r>
              <a:rPr lang="ko-KR" altLang="en-US" b="0" i="0" dirty="0">
                <a:solidFill>
                  <a:srgbClr val="000000"/>
                </a:solidFill>
                <a:effectLst/>
                <a:latin typeface="나눔고딕" panose="020D0604000000000000" pitchFamily="34" charset="-127"/>
                <a:ea typeface="나눔고딕" panose="020D0604000000000000" pitchFamily="34" charset="-127"/>
              </a:rPr>
              <a:t>보통 </a:t>
            </a:r>
            <a:r>
              <a:rPr lang="en" altLang="ko-Kore-KR" b="0" i="0" dirty="0">
                <a:solidFill>
                  <a:srgbClr val="000000"/>
                </a:solidFill>
                <a:effectLst/>
                <a:latin typeface="나눔고딕" panose="020D0604000000000000" pitchFamily="34" charset="-127"/>
                <a:ea typeface="나눔고딕" panose="020D0604000000000000" pitchFamily="34" charset="-127"/>
              </a:rPr>
              <a:t>Log-scaled fold-change</a:t>
            </a:r>
            <a:r>
              <a:rPr lang="ko-KR" altLang="en-US" b="0" i="0" dirty="0" err="1">
                <a:solidFill>
                  <a:srgbClr val="000000"/>
                </a:solidFill>
                <a:effectLst/>
                <a:latin typeface="나눔고딕" panose="020D0604000000000000" pitchFamily="34" charset="-127"/>
                <a:ea typeface="나눔고딕" panose="020D0604000000000000" pitchFamily="34" charset="-127"/>
              </a:rPr>
              <a:t>를</a:t>
            </a:r>
            <a:r>
              <a:rPr lang="ko-KR" altLang="en-US" b="0" i="0" dirty="0">
                <a:solidFill>
                  <a:srgbClr val="000000"/>
                </a:solidFill>
                <a:effectLst/>
                <a:latin typeface="나눔고딕" panose="020D0604000000000000" pitchFamily="34" charset="-127"/>
                <a:ea typeface="나눔고딕" panose="020D0604000000000000" pitchFamily="34" charset="-127"/>
              </a:rPr>
              <a:t> </a:t>
            </a:r>
            <a:r>
              <a:rPr lang="en" altLang="ko-Kore-KR" b="0" i="0" dirty="0">
                <a:solidFill>
                  <a:srgbClr val="000000"/>
                </a:solidFill>
                <a:effectLst/>
                <a:latin typeface="나눔고딕" panose="020D0604000000000000" pitchFamily="34" charset="-127"/>
                <a:ea typeface="나눔고딕" panose="020D0604000000000000" pitchFamily="34" charset="-127"/>
              </a:rPr>
              <a:t>X</a:t>
            </a:r>
            <a:r>
              <a:rPr lang="ko-KR" altLang="en-US" b="0" i="0" dirty="0">
                <a:solidFill>
                  <a:srgbClr val="000000"/>
                </a:solidFill>
                <a:effectLst/>
                <a:latin typeface="나눔고딕" panose="020D0604000000000000" pitchFamily="34" charset="-127"/>
                <a:ea typeface="나눔고딕" panose="020D0604000000000000" pitchFamily="34" charset="-127"/>
              </a:rPr>
              <a:t>축으로</a:t>
            </a:r>
            <a:r>
              <a:rPr lang="en-US" altLang="ko-KR" b="0" i="0" dirty="0">
                <a:solidFill>
                  <a:srgbClr val="000000"/>
                </a:solidFill>
                <a:effectLst/>
                <a:latin typeface="나눔고딕" panose="020D0604000000000000" pitchFamily="34" charset="-127"/>
                <a:ea typeface="나눔고딕" panose="020D0604000000000000" pitchFamily="34" charset="-127"/>
              </a:rPr>
              <a:t>, </a:t>
            </a:r>
            <a:r>
              <a:rPr lang="en" altLang="ko-Kore-KR" b="0" i="0" dirty="0">
                <a:solidFill>
                  <a:srgbClr val="000000"/>
                </a:solidFill>
                <a:effectLst/>
                <a:latin typeface="나눔고딕" panose="020D0604000000000000" pitchFamily="34" charset="-127"/>
                <a:ea typeface="나눔고딕" panose="020D0604000000000000" pitchFamily="34" charset="-127"/>
              </a:rPr>
              <a:t>Log-scaled P-value</a:t>
            </a:r>
            <a:r>
              <a:rPr lang="ko-KR" altLang="en-US" b="0" i="0" dirty="0" err="1">
                <a:solidFill>
                  <a:srgbClr val="000000"/>
                </a:solidFill>
                <a:effectLst/>
                <a:latin typeface="나눔고딕" panose="020D0604000000000000" pitchFamily="34" charset="-127"/>
                <a:ea typeface="나눔고딕" panose="020D0604000000000000" pitchFamily="34" charset="-127"/>
              </a:rPr>
              <a:t>를</a:t>
            </a:r>
            <a:r>
              <a:rPr lang="ko-KR" altLang="en-US" b="0" i="0" dirty="0">
                <a:solidFill>
                  <a:srgbClr val="000000"/>
                </a:solidFill>
                <a:effectLst/>
                <a:latin typeface="나눔고딕" panose="020D0604000000000000" pitchFamily="34" charset="-127"/>
                <a:ea typeface="나눔고딕" panose="020D0604000000000000" pitchFamily="34" charset="-127"/>
              </a:rPr>
              <a:t> </a:t>
            </a:r>
            <a:r>
              <a:rPr lang="en" altLang="ko-Kore-KR" b="0" i="0" dirty="0">
                <a:solidFill>
                  <a:srgbClr val="000000"/>
                </a:solidFill>
                <a:effectLst/>
                <a:latin typeface="나눔고딕" panose="020D0604000000000000" pitchFamily="34" charset="-127"/>
                <a:ea typeface="나눔고딕" panose="020D0604000000000000" pitchFamily="34" charset="-127"/>
              </a:rPr>
              <a:t>Y</a:t>
            </a:r>
            <a:r>
              <a:rPr lang="ko-KR" altLang="en-US" b="0" i="0" dirty="0">
                <a:solidFill>
                  <a:srgbClr val="000000"/>
                </a:solidFill>
                <a:effectLst/>
                <a:latin typeface="나눔고딕" panose="020D0604000000000000" pitchFamily="34" charset="-127"/>
                <a:ea typeface="나눔고딕" panose="020D0604000000000000" pitchFamily="34" charset="-127"/>
              </a:rPr>
              <a:t>축으로 갖는 그래프로</a:t>
            </a:r>
            <a:r>
              <a:rPr lang="en-US" altLang="ko-KR" b="0" i="0" dirty="0">
                <a:solidFill>
                  <a:srgbClr val="000000"/>
                </a:solidFill>
                <a:effectLst/>
                <a:latin typeface="나눔고딕" panose="020D0604000000000000" pitchFamily="34" charset="-127"/>
                <a:ea typeface="나눔고딕" panose="020D0604000000000000" pitchFamily="34" charset="-127"/>
              </a:rPr>
              <a:t>, </a:t>
            </a:r>
            <a:r>
              <a:rPr lang="ko-KR" altLang="en-US" b="0" i="0" dirty="0">
                <a:solidFill>
                  <a:srgbClr val="000000"/>
                </a:solidFill>
                <a:effectLst/>
                <a:latin typeface="나눔고딕" panose="020D0604000000000000" pitchFamily="34" charset="-127"/>
                <a:ea typeface="나눔고딕" panose="020D0604000000000000" pitchFamily="34" charset="-127"/>
              </a:rPr>
              <a:t>그 모습이 화산 폭발과 비슷하여 </a:t>
            </a:r>
            <a:r>
              <a:rPr lang="en-US" altLang="ko-KR" b="0" i="0" dirty="0">
                <a:solidFill>
                  <a:srgbClr val="000000"/>
                </a:solidFill>
                <a:effectLst/>
                <a:latin typeface="나눔고딕" panose="020D0604000000000000" pitchFamily="34" charset="-127"/>
                <a:ea typeface="나눔고딕" panose="020D0604000000000000" pitchFamily="34" charset="-127"/>
              </a:rPr>
              <a:t>Volcano </a:t>
            </a:r>
            <a:r>
              <a:rPr lang="ko-KR" altLang="en-US" b="0" i="0" dirty="0">
                <a:solidFill>
                  <a:srgbClr val="000000"/>
                </a:solidFill>
                <a:effectLst/>
                <a:latin typeface="나눔고딕" panose="020D0604000000000000" pitchFamily="34" charset="-127"/>
                <a:ea typeface="나눔고딕" panose="020D0604000000000000" pitchFamily="34" charset="-127"/>
              </a:rPr>
              <a:t>라는 이름이 </a:t>
            </a:r>
            <a:r>
              <a:rPr lang="ko-KR" altLang="en-US" dirty="0">
                <a:solidFill>
                  <a:srgbClr val="000000"/>
                </a:solidFill>
                <a:latin typeface="나눔고딕" panose="020D0604000000000000" pitchFamily="34" charset="-127"/>
                <a:ea typeface="나눔고딕" panose="020D0604000000000000" pitchFamily="34" charset="-127"/>
              </a:rPr>
              <a:t>붙었습니다</a:t>
            </a:r>
            <a:r>
              <a:rPr lang="en-US" altLang="ko-KR" b="0" i="0" dirty="0">
                <a:solidFill>
                  <a:srgbClr val="000000"/>
                </a:solidFill>
                <a:effectLst/>
                <a:latin typeface="나눔고딕" panose="020D0604000000000000" pitchFamily="34" charset="-127"/>
                <a:ea typeface="나눔고딕" panose="020D0604000000000000" pitchFamily="34" charset="-127"/>
              </a:rPr>
              <a:t>.</a:t>
            </a:r>
          </a:p>
          <a:p>
            <a:pPr marL="285750" indent="-285750">
              <a:buFont typeface="Arial" panose="020B0604020202020204" pitchFamily="34" charset="0"/>
              <a:buChar char="•"/>
            </a:pPr>
            <a:endParaRPr lang="en-US" altLang="ko-KR" dirty="0">
              <a:solidFill>
                <a:srgbClr val="000000"/>
              </a:solidFill>
              <a:latin typeface="나눔고딕" panose="020D0604000000000000" pitchFamily="34" charset="-127"/>
              <a:ea typeface="나눔고딕" panose="020D0604000000000000" pitchFamily="34" charset="-127"/>
            </a:endParaRPr>
          </a:p>
          <a:p>
            <a:pPr marL="285750" indent="-285750">
              <a:buFont typeface="Arial" panose="020B0604020202020204" pitchFamily="34" charset="0"/>
              <a:buChar char="•"/>
            </a:pPr>
            <a:r>
              <a:rPr lang="ko-KR" altLang="en-US" dirty="0">
                <a:solidFill>
                  <a:srgbClr val="000000"/>
                </a:solidFill>
                <a:latin typeface="나눔고딕" panose="020D0604000000000000" pitchFamily="34" charset="-127"/>
                <a:ea typeface="나눔고딕" panose="020D0604000000000000" pitchFamily="34" charset="-127"/>
              </a:rPr>
              <a:t>본 실습에서는 </a:t>
            </a:r>
            <a:r>
              <a:rPr lang="en-US" altLang="ko-KR" b="1" dirty="0" err="1">
                <a:solidFill>
                  <a:srgbClr val="000000"/>
                </a:solidFill>
                <a:latin typeface="나눔고딕" panose="020D0604000000000000" pitchFamily="34" charset="-127"/>
                <a:ea typeface="나눔고딕" panose="020D0604000000000000" pitchFamily="34" charset="-127"/>
              </a:rPr>
              <a:t>EnhancedVolcano</a:t>
            </a:r>
            <a:r>
              <a:rPr lang="en-US" altLang="ko-KR" dirty="0">
                <a:solidFill>
                  <a:srgbClr val="000000"/>
                </a:solidFill>
                <a:latin typeface="나눔고딕" panose="020D0604000000000000" pitchFamily="34" charset="-127"/>
                <a:ea typeface="나눔고딕" panose="020D0604000000000000" pitchFamily="34" charset="-127"/>
              </a:rPr>
              <a:t> </a:t>
            </a:r>
            <a:r>
              <a:rPr lang="ko-KR" altLang="en-US" dirty="0">
                <a:solidFill>
                  <a:srgbClr val="000000"/>
                </a:solidFill>
                <a:latin typeface="나눔고딕" panose="020D0604000000000000" pitchFamily="34" charset="-127"/>
                <a:ea typeface="나눔고딕" panose="020D0604000000000000" pitchFamily="34" charset="-127"/>
              </a:rPr>
              <a:t>라는 </a:t>
            </a:r>
            <a:r>
              <a:rPr lang="en-US" altLang="ko-KR" dirty="0">
                <a:solidFill>
                  <a:srgbClr val="000000"/>
                </a:solidFill>
                <a:latin typeface="나눔고딕" panose="020D0604000000000000" pitchFamily="34" charset="-127"/>
                <a:ea typeface="나눔고딕" panose="020D0604000000000000" pitchFamily="34" charset="-127"/>
              </a:rPr>
              <a:t>R</a:t>
            </a:r>
            <a:r>
              <a:rPr lang="ko-KR" altLang="en-US" dirty="0">
                <a:solidFill>
                  <a:srgbClr val="000000"/>
                </a:solidFill>
                <a:latin typeface="나눔고딕" panose="020D0604000000000000" pitchFamily="34" charset="-127"/>
                <a:ea typeface="나눔고딕" panose="020D0604000000000000" pitchFamily="34" charset="-127"/>
              </a:rPr>
              <a:t> 패키지를 활용하여 </a:t>
            </a:r>
            <a:br>
              <a:rPr lang="en-US" altLang="ko-KR" b="0" i="0" dirty="0">
                <a:solidFill>
                  <a:srgbClr val="000000"/>
                </a:solidFill>
                <a:effectLst/>
                <a:latin typeface="나눔고딕" panose="020D0604000000000000" pitchFamily="34" charset="-127"/>
                <a:ea typeface="나눔고딕" panose="020D0604000000000000" pitchFamily="34" charset="-127"/>
              </a:rPr>
            </a:br>
            <a:r>
              <a:rPr lang="en-US" altLang="ko-KR" b="0" i="0" dirty="0">
                <a:solidFill>
                  <a:srgbClr val="000000"/>
                </a:solidFill>
                <a:effectLst/>
                <a:latin typeface="나눔고딕" panose="020D0604000000000000" pitchFamily="34" charset="-127"/>
                <a:ea typeface="나눔고딕" panose="020D0604000000000000" pitchFamily="34" charset="-127"/>
              </a:rPr>
              <a:t>DESeq2</a:t>
            </a:r>
            <a:r>
              <a:rPr lang="ko-KR" altLang="en-US" b="0" i="0" dirty="0">
                <a:solidFill>
                  <a:srgbClr val="000000"/>
                </a:solidFill>
                <a:effectLst/>
                <a:latin typeface="나눔고딕" panose="020D0604000000000000" pitchFamily="34" charset="-127"/>
                <a:ea typeface="나눔고딕" panose="020D0604000000000000" pitchFamily="34" charset="-127"/>
              </a:rPr>
              <a:t>의 </a:t>
            </a:r>
            <a:r>
              <a:rPr lang="en-US" altLang="ko-KR" b="0" i="0" dirty="0">
                <a:solidFill>
                  <a:srgbClr val="000000"/>
                </a:solidFill>
                <a:effectLst/>
                <a:latin typeface="나눔고딕" panose="020D0604000000000000" pitchFamily="34" charset="-127"/>
                <a:ea typeface="나눔고딕" panose="020D0604000000000000" pitchFamily="34" charset="-127"/>
              </a:rPr>
              <a:t>output</a:t>
            </a:r>
            <a:r>
              <a:rPr lang="ko-KR" altLang="en-US" b="0" i="0" dirty="0">
                <a:solidFill>
                  <a:srgbClr val="000000"/>
                </a:solidFill>
                <a:effectLst/>
                <a:latin typeface="나눔고딕" panose="020D0604000000000000" pitchFamily="34" charset="-127"/>
                <a:ea typeface="나눔고딕" panose="020D0604000000000000" pitchFamily="34" charset="-127"/>
              </a:rPr>
              <a:t>을 시각화 해볼 예정입니다</a:t>
            </a:r>
            <a:r>
              <a:rPr lang="en-US" altLang="ko-KR" b="0" i="0" dirty="0">
                <a:solidFill>
                  <a:srgbClr val="000000"/>
                </a:solidFill>
                <a:effectLst/>
                <a:latin typeface="나눔고딕" panose="020D0604000000000000" pitchFamily="34" charset="-127"/>
                <a:ea typeface="나눔고딕" panose="020D0604000000000000" pitchFamily="34" charset="-127"/>
              </a:rPr>
              <a:t>.</a:t>
            </a:r>
            <a:endParaRPr lang="ko-Kore-KR" altLang="en-US" dirty="0"/>
          </a:p>
        </p:txBody>
      </p:sp>
      <p:pic>
        <p:nvPicPr>
          <p:cNvPr id="2" name="그림 1">
            <a:extLst>
              <a:ext uri="{FF2B5EF4-FFF2-40B4-BE49-F238E27FC236}">
                <a16:creationId xmlns:a16="http://schemas.microsoft.com/office/drawing/2014/main" id="{499446CC-9C7E-5847-8F93-E8B1D144A502}"/>
              </a:ext>
            </a:extLst>
          </p:cNvPr>
          <p:cNvPicPr>
            <a:picLocks noChangeAspect="1"/>
          </p:cNvPicPr>
          <p:nvPr/>
        </p:nvPicPr>
        <p:blipFill>
          <a:blip r:embed="rId2"/>
          <a:stretch>
            <a:fillRect/>
          </a:stretch>
        </p:blipFill>
        <p:spPr>
          <a:xfrm>
            <a:off x="782485" y="1307654"/>
            <a:ext cx="3192696" cy="5200632"/>
          </a:xfrm>
          <a:prstGeom prst="rect">
            <a:avLst/>
          </a:prstGeom>
        </p:spPr>
      </p:pic>
    </p:spTree>
    <p:extLst>
      <p:ext uri="{BB962C8B-B14F-4D97-AF65-F5344CB8AC3E}">
        <p14:creationId xmlns:p14="http://schemas.microsoft.com/office/powerpoint/2010/main" val="1792490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7" name="TextBox 6">
            <a:extLst>
              <a:ext uri="{FF2B5EF4-FFF2-40B4-BE49-F238E27FC236}">
                <a16:creationId xmlns:a16="http://schemas.microsoft.com/office/drawing/2014/main" id="{A3E0631C-76AB-4044-8096-79DA0AA0FDD1}"/>
              </a:ext>
            </a:extLst>
          </p:cNvPr>
          <p:cNvSpPr txBox="1"/>
          <p:nvPr/>
        </p:nvSpPr>
        <p:spPr>
          <a:xfrm>
            <a:off x="730853" y="5797882"/>
            <a:ext cx="10730294" cy="923330"/>
          </a:xfrm>
          <a:prstGeom prst="rect">
            <a:avLst/>
          </a:prstGeom>
          <a:noFill/>
        </p:spPr>
        <p:txBody>
          <a:bodyPr wrap="square" rtlCol="0">
            <a:spAutoFit/>
          </a:bodyPr>
          <a:lstStyle/>
          <a:p>
            <a:pPr algn="ctr"/>
            <a:r>
              <a:rPr kumimoji="1" lang="ko-Kore-KR" altLang="en-US" dirty="0"/>
              <a:t>위 코드는 그림을 그리는데 필요한 라이브러리를 불러오고</a:t>
            </a:r>
            <a:r>
              <a:rPr kumimoji="1" lang="en-US" altLang="ko-Kore-KR" dirty="0"/>
              <a:t>, </a:t>
            </a:r>
          </a:p>
          <a:p>
            <a:pPr algn="ctr"/>
            <a:r>
              <a:rPr kumimoji="1" lang="ko-Kore-KR" altLang="en-US" dirty="0"/>
              <a:t>이전 코드에서 생성했던 </a:t>
            </a:r>
            <a:r>
              <a:rPr kumimoji="1" lang="en-US" altLang="ko-Kore-KR" dirty="0" err="1"/>
              <a:t>r</a:t>
            </a:r>
            <a:r>
              <a:rPr kumimoji="1" lang="en-US" altLang="ko-KR" dirty="0" err="1"/>
              <a:t>ds</a:t>
            </a:r>
            <a:r>
              <a:rPr kumimoji="1" lang="en-US" altLang="ko-KR" dirty="0"/>
              <a:t> </a:t>
            </a:r>
            <a:r>
              <a:rPr kumimoji="1" lang="ko-KR" altLang="en-US" dirty="0"/>
              <a:t>파일을 불러오는 코드입니다</a:t>
            </a:r>
            <a:r>
              <a:rPr kumimoji="1" lang="en-US" altLang="ko-KR" dirty="0"/>
              <a:t>.</a:t>
            </a:r>
          </a:p>
          <a:p>
            <a:pPr algn="ctr"/>
            <a:r>
              <a:rPr kumimoji="1" lang="en-US" altLang="ko-Kore-KR" dirty="0"/>
              <a:t>Ctrl + Enter (Mac</a:t>
            </a:r>
            <a:r>
              <a:rPr kumimoji="1" lang="ko-Kore-KR" altLang="en-US" dirty="0"/>
              <a:t>은 </a:t>
            </a:r>
            <a:r>
              <a:rPr kumimoji="1" lang="en-US" altLang="ko-Kore-KR" dirty="0" err="1"/>
              <a:t>C</a:t>
            </a:r>
            <a:r>
              <a:rPr kumimoji="1" lang="en-US" altLang="ko-KR" dirty="0" err="1"/>
              <a:t>md+Enter</a:t>
            </a:r>
            <a:r>
              <a:rPr kumimoji="1" lang="en-US" altLang="ko-KR" dirty="0"/>
              <a:t>)</a:t>
            </a:r>
            <a:r>
              <a:rPr kumimoji="1" lang="ko-KR" altLang="en-US" dirty="0"/>
              <a:t>로</a:t>
            </a:r>
            <a:r>
              <a:rPr kumimoji="1" lang="en-US" altLang="ko-KR" dirty="0"/>
              <a:t> </a:t>
            </a:r>
            <a:r>
              <a:rPr kumimoji="1" lang="ko-KR" altLang="en-US" dirty="0" err="1"/>
              <a:t>실행시켜주시면</a:t>
            </a:r>
            <a:r>
              <a:rPr kumimoji="1" lang="ko-KR" altLang="en-US" dirty="0"/>
              <a:t> 됩니다</a:t>
            </a:r>
            <a:r>
              <a:rPr kumimoji="1" lang="en-US" altLang="ko-KR" dirty="0"/>
              <a:t>.</a:t>
            </a:r>
            <a:r>
              <a:rPr kumimoji="1" lang="ko-KR" altLang="en-US" dirty="0"/>
              <a:t> </a:t>
            </a:r>
            <a:endParaRPr kumimoji="1" lang="ko-Kore-KR" altLang="en-US" dirty="0"/>
          </a:p>
        </p:txBody>
      </p:sp>
      <p:pic>
        <p:nvPicPr>
          <p:cNvPr id="3" name="그림 2">
            <a:extLst>
              <a:ext uri="{FF2B5EF4-FFF2-40B4-BE49-F238E27FC236}">
                <a16:creationId xmlns:a16="http://schemas.microsoft.com/office/drawing/2014/main" id="{E7A86947-E225-6743-B68F-283B27A656F2}"/>
              </a:ext>
            </a:extLst>
          </p:cNvPr>
          <p:cNvPicPr>
            <a:picLocks noChangeAspect="1"/>
          </p:cNvPicPr>
          <p:nvPr/>
        </p:nvPicPr>
        <p:blipFill>
          <a:blip r:embed="rId2"/>
          <a:stretch>
            <a:fillRect/>
          </a:stretch>
        </p:blipFill>
        <p:spPr>
          <a:xfrm>
            <a:off x="3227442" y="1311402"/>
            <a:ext cx="5737116" cy="4398844"/>
          </a:xfrm>
          <a:prstGeom prst="rect">
            <a:avLst/>
          </a:prstGeom>
        </p:spPr>
      </p:pic>
    </p:spTree>
    <p:extLst>
      <p:ext uri="{BB962C8B-B14F-4D97-AF65-F5344CB8AC3E}">
        <p14:creationId xmlns:p14="http://schemas.microsoft.com/office/powerpoint/2010/main" val="18781993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pic>
        <p:nvPicPr>
          <p:cNvPr id="5" name="그림 4">
            <a:extLst>
              <a:ext uri="{FF2B5EF4-FFF2-40B4-BE49-F238E27FC236}">
                <a16:creationId xmlns:a16="http://schemas.microsoft.com/office/drawing/2014/main" id="{6B294B0C-1413-0448-AF1C-855E9DB98DDA}"/>
              </a:ext>
            </a:extLst>
          </p:cNvPr>
          <p:cNvPicPr>
            <a:picLocks noChangeAspect="1"/>
          </p:cNvPicPr>
          <p:nvPr/>
        </p:nvPicPr>
        <p:blipFill>
          <a:blip r:embed="rId2"/>
          <a:stretch>
            <a:fillRect/>
          </a:stretch>
        </p:blipFill>
        <p:spPr>
          <a:xfrm>
            <a:off x="1244600" y="1955800"/>
            <a:ext cx="9702800" cy="2946400"/>
          </a:xfrm>
          <a:prstGeom prst="rect">
            <a:avLst/>
          </a:prstGeom>
        </p:spPr>
      </p:pic>
      <p:sp>
        <p:nvSpPr>
          <p:cNvPr id="8" name="직사각형 7">
            <a:extLst>
              <a:ext uri="{FF2B5EF4-FFF2-40B4-BE49-F238E27FC236}">
                <a16:creationId xmlns:a16="http://schemas.microsoft.com/office/drawing/2014/main" id="{3C446F8B-9E8F-5248-A3E6-DED64672A4B2}"/>
              </a:ext>
            </a:extLst>
          </p:cNvPr>
          <p:cNvSpPr/>
          <p:nvPr/>
        </p:nvSpPr>
        <p:spPr>
          <a:xfrm>
            <a:off x="2508069" y="3060250"/>
            <a:ext cx="1397725" cy="1887672"/>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9" name="직사각형 8">
            <a:extLst>
              <a:ext uri="{FF2B5EF4-FFF2-40B4-BE49-F238E27FC236}">
                <a16:creationId xmlns:a16="http://schemas.microsoft.com/office/drawing/2014/main" id="{9C2E517A-A2DA-BB48-9443-ABD3434B637E}"/>
              </a:ext>
            </a:extLst>
          </p:cNvPr>
          <p:cNvSpPr/>
          <p:nvPr/>
        </p:nvSpPr>
        <p:spPr>
          <a:xfrm>
            <a:off x="5782491" y="2968809"/>
            <a:ext cx="2238103" cy="1933391"/>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0" name="직사각형 9">
            <a:extLst>
              <a:ext uri="{FF2B5EF4-FFF2-40B4-BE49-F238E27FC236}">
                <a16:creationId xmlns:a16="http://schemas.microsoft.com/office/drawing/2014/main" id="{BCD4F080-EC30-4946-940A-30962FBA64C2}"/>
              </a:ext>
            </a:extLst>
          </p:cNvPr>
          <p:cNvSpPr/>
          <p:nvPr/>
        </p:nvSpPr>
        <p:spPr>
          <a:xfrm>
            <a:off x="9705702" y="3014529"/>
            <a:ext cx="1241698" cy="1887672"/>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1" name="TextBox 10">
            <a:extLst>
              <a:ext uri="{FF2B5EF4-FFF2-40B4-BE49-F238E27FC236}">
                <a16:creationId xmlns:a16="http://schemas.microsoft.com/office/drawing/2014/main" id="{B533B0F1-7B48-AB4D-A105-CBF92FECC167}"/>
              </a:ext>
            </a:extLst>
          </p:cNvPr>
          <p:cNvSpPr txBox="1"/>
          <p:nvPr/>
        </p:nvSpPr>
        <p:spPr>
          <a:xfrm>
            <a:off x="730853" y="5360319"/>
            <a:ext cx="10730294" cy="646331"/>
          </a:xfrm>
          <a:prstGeom prst="rect">
            <a:avLst/>
          </a:prstGeom>
          <a:noFill/>
        </p:spPr>
        <p:txBody>
          <a:bodyPr wrap="square" rtlCol="0">
            <a:spAutoFit/>
          </a:bodyPr>
          <a:lstStyle/>
          <a:p>
            <a:pPr algn="ctr"/>
            <a:r>
              <a:rPr kumimoji="1" lang="en-US" altLang="ko-Kore-KR" dirty="0"/>
              <a:t>Day8</a:t>
            </a:r>
            <a:r>
              <a:rPr kumimoji="1" lang="ko-Kore-KR" altLang="en-US" dirty="0"/>
              <a:t>에서의 </a:t>
            </a:r>
            <a:r>
              <a:rPr kumimoji="1" lang="en-US" altLang="ko-Kore-KR" dirty="0"/>
              <a:t>DESeq</a:t>
            </a:r>
            <a:r>
              <a:rPr kumimoji="1" lang="en-US" altLang="ko-KR" dirty="0"/>
              <a:t>2</a:t>
            </a:r>
            <a:r>
              <a:rPr kumimoji="1" lang="ko-KR" altLang="en-US" dirty="0"/>
              <a:t>결과를 살펴보면 </a:t>
            </a:r>
            <a:endParaRPr kumimoji="1" lang="en-US" altLang="ko-KR" dirty="0"/>
          </a:p>
          <a:p>
            <a:pPr algn="ctr"/>
            <a:r>
              <a:rPr kumimoji="1" lang="ko-KR" altLang="en-US" dirty="0" err="1"/>
              <a:t>유전자별</a:t>
            </a:r>
            <a:r>
              <a:rPr kumimoji="1" lang="ko-KR" altLang="en-US" dirty="0"/>
              <a:t> </a:t>
            </a:r>
            <a:r>
              <a:rPr kumimoji="1" lang="en-US" altLang="ko-KR" dirty="0"/>
              <a:t>Log2FoldChange</a:t>
            </a:r>
            <a:r>
              <a:rPr kumimoji="1" lang="ko-KR" altLang="en-US" dirty="0"/>
              <a:t>와 </a:t>
            </a:r>
            <a:r>
              <a:rPr kumimoji="1" lang="en-US" altLang="ko-KR" dirty="0" err="1"/>
              <a:t>pvalue</a:t>
            </a:r>
            <a:r>
              <a:rPr kumimoji="1" lang="en-US" altLang="ko-KR" dirty="0"/>
              <a:t>(raw p-value), </a:t>
            </a:r>
            <a:r>
              <a:rPr kumimoji="1" lang="en-US" altLang="ko-KR" dirty="0" err="1"/>
              <a:t>padj</a:t>
            </a:r>
            <a:r>
              <a:rPr kumimoji="1" lang="en-US" altLang="ko-KR" dirty="0"/>
              <a:t>(adjusted p-value) </a:t>
            </a:r>
            <a:r>
              <a:rPr kumimoji="1" lang="ko-KR" altLang="en-US" dirty="0"/>
              <a:t>정보가 있음을 확인할 수 있습니다</a:t>
            </a:r>
            <a:r>
              <a:rPr kumimoji="1" lang="en-US" altLang="ko-KR" dirty="0"/>
              <a:t>.</a:t>
            </a:r>
            <a:r>
              <a:rPr kumimoji="1" lang="ko-KR" altLang="en-US" dirty="0"/>
              <a:t> </a:t>
            </a:r>
            <a:endParaRPr kumimoji="1" lang="ko-Kore-KR" altLang="en-US" dirty="0"/>
          </a:p>
        </p:txBody>
      </p:sp>
    </p:spTree>
    <p:extLst>
      <p:ext uri="{BB962C8B-B14F-4D97-AF65-F5344CB8AC3E}">
        <p14:creationId xmlns:p14="http://schemas.microsoft.com/office/powerpoint/2010/main" val="14754043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pic>
        <p:nvPicPr>
          <p:cNvPr id="11" name="그림 10">
            <a:extLst>
              <a:ext uri="{FF2B5EF4-FFF2-40B4-BE49-F238E27FC236}">
                <a16:creationId xmlns:a16="http://schemas.microsoft.com/office/drawing/2014/main" id="{C12A5E33-1D40-704B-85AB-AD630D945DA1}"/>
              </a:ext>
            </a:extLst>
          </p:cNvPr>
          <p:cNvPicPr>
            <a:picLocks noChangeAspect="1"/>
          </p:cNvPicPr>
          <p:nvPr/>
        </p:nvPicPr>
        <p:blipFill>
          <a:blip r:embed="rId2"/>
          <a:stretch>
            <a:fillRect/>
          </a:stretch>
        </p:blipFill>
        <p:spPr>
          <a:xfrm>
            <a:off x="1545092" y="2088144"/>
            <a:ext cx="9437914" cy="2276203"/>
          </a:xfrm>
          <a:prstGeom prst="rect">
            <a:avLst/>
          </a:prstGeom>
        </p:spPr>
      </p:pic>
      <p:sp>
        <p:nvSpPr>
          <p:cNvPr id="12" name="직사각형 11">
            <a:extLst>
              <a:ext uri="{FF2B5EF4-FFF2-40B4-BE49-F238E27FC236}">
                <a16:creationId xmlns:a16="http://schemas.microsoft.com/office/drawing/2014/main" id="{67625D3C-39B1-224A-BCD9-BF976D1A96F0}"/>
              </a:ext>
            </a:extLst>
          </p:cNvPr>
          <p:cNvSpPr/>
          <p:nvPr/>
        </p:nvSpPr>
        <p:spPr>
          <a:xfrm>
            <a:off x="1196747" y="1416682"/>
            <a:ext cx="9538609" cy="861774"/>
          </a:xfrm>
          <a:prstGeom prst="rect">
            <a:avLst/>
          </a:prstGeom>
        </p:spPr>
        <p:txBody>
          <a:bodyPr wrap="square">
            <a:spAutoFit/>
          </a:bodyPr>
          <a:lstStyle/>
          <a:p>
            <a:r>
              <a:rPr lang="en-US" altLang="ko-KR" sz="1600" b="1" dirty="0" err="1"/>
              <a:t>EnhancedVolcano</a:t>
            </a:r>
            <a:r>
              <a:rPr lang="ko-KR" altLang="en-US" sz="1600" b="1" dirty="0"/>
              <a:t> </a:t>
            </a:r>
            <a:r>
              <a:rPr lang="en-US" altLang="ko-KR" sz="1600" b="1" dirty="0"/>
              <a:t>vignette</a:t>
            </a:r>
            <a:r>
              <a:rPr lang="ko-KR" altLang="en-US" sz="1600" b="1" dirty="0"/>
              <a:t> </a:t>
            </a:r>
            <a:r>
              <a:rPr lang="en-US" altLang="ko-KR" sz="1600" b="1" dirty="0"/>
              <a:t>:</a:t>
            </a:r>
            <a:r>
              <a:rPr lang="ko-KR" altLang="en-US" sz="1600" b="1" dirty="0"/>
              <a:t> </a:t>
            </a:r>
            <a:r>
              <a:rPr lang="ko-Kore-KR" altLang="en-US" sz="1600" dirty="0">
                <a:hlinkClick r:id="rId3"/>
              </a:rPr>
              <a:t>https://bioconductor.org/packages/release/bioc/vignettes/EnhancedVolcano/inst/doc/EnhancedVolcano.html</a:t>
            </a:r>
            <a:endParaRPr lang="en-US" altLang="ko-Kore-KR" sz="1600" dirty="0"/>
          </a:p>
          <a:p>
            <a:endParaRPr lang="ko-Kore-KR" altLang="en-US" sz="1600" dirty="0"/>
          </a:p>
        </p:txBody>
      </p:sp>
      <p:sp>
        <p:nvSpPr>
          <p:cNvPr id="13" name="직사각형 12">
            <a:extLst>
              <a:ext uri="{FF2B5EF4-FFF2-40B4-BE49-F238E27FC236}">
                <a16:creationId xmlns:a16="http://schemas.microsoft.com/office/drawing/2014/main" id="{32467AB4-E7FF-6647-8519-157A2ACFD06F}"/>
              </a:ext>
            </a:extLst>
          </p:cNvPr>
          <p:cNvSpPr/>
          <p:nvPr/>
        </p:nvSpPr>
        <p:spPr>
          <a:xfrm>
            <a:off x="1985962" y="4460039"/>
            <a:ext cx="9220200" cy="1754326"/>
          </a:xfrm>
          <a:prstGeom prst="rect">
            <a:avLst/>
          </a:prstGeom>
        </p:spPr>
        <p:txBody>
          <a:bodyPr wrap="square">
            <a:spAutoFit/>
          </a:bodyPr>
          <a:lstStyle/>
          <a:p>
            <a:r>
              <a:rPr lang="en-US" altLang="ko-Kore-KR" dirty="0" err="1"/>
              <a:t>EnhancedVolcano</a:t>
            </a:r>
            <a:r>
              <a:rPr lang="ko-Kore-KR" altLang="en-US" dirty="0"/>
              <a:t>의</a:t>
            </a:r>
            <a:r>
              <a:rPr lang="ko-KR" altLang="en-US" dirty="0"/>
              <a:t> 가장 기본적인 사용방법은 위와 같습니다</a:t>
            </a:r>
            <a:r>
              <a:rPr lang="en-US" altLang="ko-KR" dirty="0"/>
              <a:t>.</a:t>
            </a:r>
            <a:r>
              <a:rPr lang="ko-KR" altLang="en-US" dirty="0"/>
              <a:t> </a:t>
            </a:r>
            <a:endParaRPr lang="en-US" altLang="ko-KR" dirty="0"/>
          </a:p>
          <a:p>
            <a:endParaRPr lang="en-US" altLang="ko-Kore-KR" dirty="0"/>
          </a:p>
          <a:p>
            <a:pPr marL="285750" indent="-285750">
              <a:buFont typeface="Arial" panose="020B0604020202020204" pitchFamily="34" charset="0"/>
              <a:buChar char="•"/>
            </a:pPr>
            <a:r>
              <a:rPr lang="en-US" altLang="ko-Kore-KR" dirty="0"/>
              <a:t>t</a:t>
            </a:r>
            <a:r>
              <a:rPr lang="ko-Kore-KR" altLang="en-US" dirty="0"/>
              <a:t>optable </a:t>
            </a:r>
            <a:r>
              <a:rPr lang="ko-KR" altLang="en-US" dirty="0"/>
              <a:t> </a:t>
            </a:r>
            <a:r>
              <a:rPr lang="en-US" altLang="ko-KR" dirty="0"/>
              <a:t>:</a:t>
            </a:r>
            <a:r>
              <a:rPr lang="ko-KR" altLang="en-US" dirty="0"/>
              <a:t> 시각화하고자 하는 표</a:t>
            </a:r>
            <a:r>
              <a:rPr lang="en-US" altLang="ko-KR" dirty="0"/>
              <a:t>(</a:t>
            </a:r>
            <a:r>
              <a:rPr lang="ko-KR" altLang="en-US" dirty="0"/>
              <a:t>데이터 프레임</a:t>
            </a:r>
            <a:r>
              <a:rPr lang="en-US" altLang="ko-KR" dirty="0"/>
              <a:t>)</a:t>
            </a:r>
          </a:p>
          <a:p>
            <a:pPr marL="285750" indent="-285750">
              <a:buFont typeface="Arial" panose="020B0604020202020204" pitchFamily="34" charset="0"/>
              <a:buChar char="•"/>
            </a:pPr>
            <a:r>
              <a:rPr lang="ko-Kore-KR" altLang="en-US" dirty="0"/>
              <a:t>lab :</a:t>
            </a:r>
            <a:r>
              <a:rPr lang="ko-KR" altLang="en-US" dirty="0"/>
              <a:t> 플롯의 각 점에 붙일 이름</a:t>
            </a:r>
            <a:r>
              <a:rPr lang="en-US" altLang="ko-KR" dirty="0"/>
              <a:t>(</a:t>
            </a:r>
            <a:r>
              <a:rPr lang="ko-KR" altLang="en-US" dirty="0"/>
              <a:t>라벨</a:t>
            </a:r>
            <a:r>
              <a:rPr lang="en-US" altLang="ko-KR" dirty="0"/>
              <a:t>),</a:t>
            </a:r>
            <a:r>
              <a:rPr lang="ko-KR" altLang="en-US" dirty="0"/>
              <a:t> 기본적으로는 데이터 프레임의 </a:t>
            </a:r>
            <a:r>
              <a:rPr lang="en-US" altLang="ko-KR" dirty="0" err="1"/>
              <a:t>rowname</a:t>
            </a:r>
            <a:r>
              <a:rPr lang="ko-KR" altLang="en-US" dirty="0"/>
              <a:t>을 사용함</a:t>
            </a:r>
            <a:endParaRPr lang="ko-Kore-KR" altLang="en-US" dirty="0"/>
          </a:p>
          <a:p>
            <a:pPr marL="285750" indent="-285750">
              <a:buFont typeface="Arial" panose="020B0604020202020204" pitchFamily="34" charset="0"/>
              <a:buChar char="•"/>
            </a:pPr>
            <a:r>
              <a:rPr lang="ko-Kore-KR" altLang="en-US" dirty="0"/>
              <a:t>x :</a:t>
            </a:r>
            <a:r>
              <a:rPr lang="ko-KR" altLang="en-US" dirty="0"/>
              <a:t> 데이터 프레임에서 </a:t>
            </a:r>
            <a:r>
              <a:rPr lang="en-US" altLang="ko-KR" dirty="0"/>
              <a:t>log2FC</a:t>
            </a:r>
            <a:r>
              <a:rPr lang="ko-KR" altLang="en-US" dirty="0"/>
              <a:t>에 해당하는 열의 이름</a:t>
            </a:r>
            <a:endParaRPr lang="ko-Kore-KR" altLang="en-US" dirty="0"/>
          </a:p>
          <a:p>
            <a:pPr marL="285750" indent="-285750">
              <a:buFont typeface="Arial" panose="020B0604020202020204" pitchFamily="34" charset="0"/>
              <a:buChar char="•"/>
            </a:pPr>
            <a:r>
              <a:rPr lang="ko-Kore-KR" altLang="en-US" dirty="0"/>
              <a:t>y :</a:t>
            </a:r>
            <a:r>
              <a:rPr lang="ko-KR" altLang="en-US" dirty="0"/>
              <a:t> 데이터 프레임에서 </a:t>
            </a:r>
            <a:r>
              <a:rPr lang="en-US" altLang="ko-KR" dirty="0"/>
              <a:t>p value</a:t>
            </a:r>
            <a:r>
              <a:rPr lang="ko-KR" altLang="en-US" dirty="0"/>
              <a:t>에 해당하는 열의 이름</a:t>
            </a:r>
            <a:endParaRPr lang="ko-Kore-KR" altLang="en-US" dirty="0"/>
          </a:p>
        </p:txBody>
      </p:sp>
    </p:spTree>
    <p:extLst>
      <p:ext uri="{BB962C8B-B14F-4D97-AF65-F5344CB8AC3E}">
        <p14:creationId xmlns:p14="http://schemas.microsoft.com/office/powerpoint/2010/main" val="29417739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2" name="직사각형 1">
            <a:extLst>
              <a:ext uri="{FF2B5EF4-FFF2-40B4-BE49-F238E27FC236}">
                <a16:creationId xmlns:a16="http://schemas.microsoft.com/office/drawing/2014/main" id="{0D93DFA1-602B-A94A-ABD7-946673A8BA4B}"/>
              </a:ext>
            </a:extLst>
          </p:cNvPr>
          <p:cNvSpPr/>
          <p:nvPr/>
        </p:nvSpPr>
        <p:spPr>
          <a:xfrm>
            <a:off x="617079" y="2189822"/>
            <a:ext cx="3657600" cy="2123658"/>
          </a:xfrm>
          <a:prstGeom prst="rect">
            <a:avLst/>
          </a:prstGeom>
          <a:ln w="28575">
            <a:solidFill>
              <a:schemeClr val="tx1"/>
            </a:solidFill>
          </a:ln>
        </p:spPr>
        <p:txBody>
          <a:bodyPr wrap="square">
            <a:spAutoFit/>
          </a:bodyPr>
          <a:lstStyle/>
          <a:p>
            <a:r>
              <a:rPr lang="ko-Kore-KR" altLang="en-US" dirty="0"/>
              <a:t>EnhancedVolcano(</a:t>
            </a:r>
          </a:p>
          <a:p>
            <a:r>
              <a:rPr lang="ko-Kore-KR" altLang="en-US" dirty="0"/>
              <a:t>                </a:t>
            </a:r>
            <a:r>
              <a:rPr lang="ko-Kore-KR" altLang="en-US" sz="2400" b="1" dirty="0">
                <a:solidFill>
                  <a:srgbClr val="FF0000"/>
                </a:solidFill>
              </a:rPr>
              <a:t>toptable = ###,</a:t>
            </a:r>
          </a:p>
          <a:p>
            <a:r>
              <a:rPr lang="ko-Kore-KR" altLang="en-US" sz="2400" b="1" dirty="0">
                <a:solidFill>
                  <a:srgbClr val="FF0000"/>
                </a:solidFill>
              </a:rPr>
              <a:t>            lab = ### ,</a:t>
            </a:r>
          </a:p>
          <a:p>
            <a:r>
              <a:rPr lang="ko-Kore-KR" altLang="en-US" sz="2400" b="1" dirty="0">
                <a:solidFill>
                  <a:srgbClr val="FF0000"/>
                </a:solidFill>
              </a:rPr>
              <a:t>            x = ### ,</a:t>
            </a:r>
          </a:p>
          <a:p>
            <a:r>
              <a:rPr lang="ko-Kore-KR" altLang="en-US" sz="2400" b="1" dirty="0">
                <a:solidFill>
                  <a:srgbClr val="FF0000"/>
                </a:solidFill>
              </a:rPr>
              <a:t>            y = ### ,</a:t>
            </a:r>
            <a:endParaRPr lang="ko-Kore-KR" altLang="en-US" dirty="0"/>
          </a:p>
          <a:p>
            <a:r>
              <a:rPr lang="ko-Kore-KR" altLang="en-US" dirty="0"/>
              <a:t>                </a:t>
            </a:r>
            <a:r>
              <a:rPr lang="en-US" altLang="ko-Kore-KR" dirty="0"/>
              <a:t>…</a:t>
            </a:r>
            <a:r>
              <a:rPr lang="ko-KR" altLang="en-US" dirty="0"/>
              <a:t> </a:t>
            </a:r>
            <a:r>
              <a:rPr lang="en-US" altLang="ko-KR" dirty="0"/>
              <a:t> </a:t>
            </a:r>
            <a:r>
              <a:rPr lang="en-US" altLang="ko-KR" dirty="0" err="1"/>
              <a:t>etc</a:t>
            </a:r>
            <a:r>
              <a:rPr lang="en-US" altLang="ko-KR" dirty="0"/>
              <a:t> … )</a:t>
            </a:r>
            <a:endParaRPr lang="ko-Kore-KR" altLang="en-US" dirty="0"/>
          </a:p>
        </p:txBody>
      </p:sp>
      <p:sp>
        <p:nvSpPr>
          <p:cNvPr id="6" name="직사각형 5">
            <a:extLst>
              <a:ext uri="{FF2B5EF4-FFF2-40B4-BE49-F238E27FC236}">
                <a16:creationId xmlns:a16="http://schemas.microsoft.com/office/drawing/2014/main" id="{2219C06E-1729-5C46-BD68-D1302656A25D}"/>
              </a:ext>
            </a:extLst>
          </p:cNvPr>
          <p:cNvSpPr/>
          <p:nvPr/>
        </p:nvSpPr>
        <p:spPr>
          <a:xfrm>
            <a:off x="969650" y="5022212"/>
            <a:ext cx="10591799" cy="400110"/>
          </a:xfrm>
          <a:prstGeom prst="rect">
            <a:avLst/>
          </a:prstGeom>
        </p:spPr>
        <p:txBody>
          <a:bodyPr wrap="square">
            <a:spAutoFit/>
          </a:bodyPr>
          <a:lstStyle/>
          <a:p>
            <a:r>
              <a:rPr lang="en-US" altLang="ko-KR" sz="2000" b="1" dirty="0"/>
              <a:t>Q. d</a:t>
            </a:r>
            <a:r>
              <a:rPr lang="en-US" altLang="ko-Kore-KR" sz="2000" b="1" dirty="0"/>
              <a:t>ay8.res </a:t>
            </a:r>
            <a:r>
              <a:rPr lang="ko-KR" altLang="en-US" sz="2000" b="1" dirty="0"/>
              <a:t>데이터프레임으로 </a:t>
            </a:r>
            <a:r>
              <a:rPr lang="en-US" altLang="ko-KR" sz="2000" b="1" dirty="0"/>
              <a:t>Volcano</a:t>
            </a:r>
            <a:r>
              <a:rPr lang="ko-KR" altLang="en-US" sz="2000" b="1" dirty="0"/>
              <a:t> </a:t>
            </a:r>
            <a:r>
              <a:rPr lang="en-US" altLang="ko-KR" sz="2000" b="1" dirty="0"/>
              <a:t>plot</a:t>
            </a:r>
            <a:r>
              <a:rPr lang="ko-KR" altLang="en-US" sz="2000" b="1" dirty="0"/>
              <a:t>을 그리기 위해서는 </a:t>
            </a:r>
            <a:r>
              <a:rPr lang="en-US" altLang="ko-KR" sz="2000" b="1" dirty="0"/>
              <a:t>###</a:t>
            </a:r>
            <a:r>
              <a:rPr lang="ko-KR" altLang="en-US" sz="2000" b="1" dirty="0"/>
              <a:t>을 어떻게 수정해야 할까요</a:t>
            </a:r>
            <a:r>
              <a:rPr lang="en-US" altLang="ko-KR" sz="2000" b="1" dirty="0"/>
              <a:t>?</a:t>
            </a:r>
            <a:r>
              <a:rPr lang="ko-KR" altLang="en-US" sz="2000" b="1" dirty="0"/>
              <a:t> </a:t>
            </a:r>
            <a:endParaRPr lang="ko-Kore-KR" altLang="en-US" sz="2000" b="1" dirty="0"/>
          </a:p>
        </p:txBody>
      </p:sp>
      <p:pic>
        <p:nvPicPr>
          <p:cNvPr id="7" name="그림 6">
            <a:extLst>
              <a:ext uri="{FF2B5EF4-FFF2-40B4-BE49-F238E27FC236}">
                <a16:creationId xmlns:a16="http://schemas.microsoft.com/office/drawing/2014/main" id="{96C8156B-0345-2243-8135-913E3D25D47E}"/>
              </a:ext>
            </a:extLst>
          </p:cNvPr>
          <p:cNvPicPr>
            <a:picLocks noChangeAspect="1"/>
          </p:cNvPicPr>
          <p:nvPr/>
        </p:nvPicPr>
        <p:blipFill>
          <a:blip r:embed="rId2"/>
          <a:stretch>
            <a:fillRect/>
          </a:stretch>
        </p:blipFill>
        <p:spPr>
          <a:xfrm>
            <a:off x="4796665" y="2054175"/>
            <a:ext cx="6873501" cy="2259305"/>
          </a:xfrm>
          <a:prstGeom prst="rect">
            <a:avLst/>
          </a:prstGeom>
        </p:spPr>
      </p:pic>
      <p:sp>
        <p:nvSpPr>
          <p:cNvPr id="3" name="TextBox 2">
            <a:extLst>
              <a:ext uri="{FF2B5EF4-FFF2-40B4-BE49-F238E27FC236}">
                <a16:creationId xmlns:a16="http://schemas.microsoft.com/office/drawing/2014/main" id="{9EAEE411-605A-0040-9DCA-77B21B2145A3}"/>
              </a:ext>
            </a:extLst>
          </p:cNvPr>
          <p:cNvSpPr txBox="1"/>
          <p:nvPr/>
        </p:nvSpPr>
        <p:spPr>
          <a:xfrm>
            <a:off x="617079" y="1815965"/>
            <a:ext cx="925286" cy="369332"/>
          </a:xfrm>
          <a:prstGeom prst="rect">
            <a:avLst/>
          </a:prstGeom>
          <a:noFill/>
        </p:spPr>
        <p:txBody>
          <a:bodyPr wrap="square" rtlCol="0">
            <a:spAutoFit/>
          </a:bodyPr>
          <a:lstStyle/>
          <a:p>
            <a:r>
              <a:rPr kumimoji="1" lang="en-US" altLang="ko-Kore-KR" b="1" dirty="0"/>
              <a:t>TODO</a:t>
            </a:r>
            <a:endParaRPr kumimoji="1" lang="ko-Kore-KR" altLang="en-US" b="1" dirty="0"/>
          </a:p>
        </p:txBody>
      </p:sp>
      <p:sp>
        <p:nvSpPr>
          <p:cNvPr id="8" name="TextBox 7">
            <a:extLst>
              <a:ext uri="{FF2B5EF4-FFF2-40B4-BE49-F238E27FC236}">
                <a16:creationId xmlns:a16="http://schemas.microsoft.com/office/drawing/2014/main" id="{E73101A8-F058-B845-9E65-60C300B82FB2}"/>
              </a:ext>
            </a:extLst>
          </p:cNvPr>
          <p:cNvSpPr txBox="1"/>
          <p:nvPr/>
        </p:nvSpPr>
        <p:spPr>
          <a:xfrm>
            <a:off x="4644265" y="1623025"/>
            <a:ext cx="5018315" cy="369332"/>
          </a:xfrm>
          <a:prstGeom prst="rect">
            <a:avLst/>
          </a:prstGeom>
          <a:noFill/>
        </p:spPr>
        <p:txBody>
          <a:bodyPr wrap="square" rtlCol="0">
            <a:spAutoFit/>
          </a:bodyPr>
          <a:lstStyle/>
          <a:p>
            <a:r>
              <a:rPr kumimoji="1" lang="ko-Kore-KR" altLang="en-US" dirty="0"/>
              <a:t>참고</a:t>
            </a:r>
            <a:r>
              <a:rPr kumimoji="1" lang="en-US" altLang="ko-Kore-KR" dirty="0"/>
              <a:t>) day8.res</a:t>
            </a:r>
            <a:endParaRPr kumimoji="1" lang="ko-Kore-KR" altLang="en-US" dirty="0"/>
          </a:p>
        </p:txBody>
      </p:sp>
      <p:sp>
        <p:nvSpPr>
          <p:cNvPr id="9" name="직사각형 8">
            <a:extLst>
              <a:ext uri="{FF2B5EF4-FFF2-40B4-BE49-F238E27FC236}">
                <a16:creationId xmlns:a16="http://schemas.microsoft.com/office/drawing/2014/main" id="{39D50A2D-6CA1-FE49-AE7B-6D1F443A39B6}"/>
              </a:ext>
            </a:extLst>
          </p:cNvPr>
          <p:cNvSpPr/>
          <p:nvPr/>
        </p:nvSpPr>
        <p:spPr>
          <a:xfrm>
            <a:off x="0" y="6131054"/>
            <a:ext cx="7643812" cy="646331"/>
          </a:xfrm>
          <a:prstGeom prst="rect">
            <a:avLst/>
          </a:prstGeom>
        </p:spPr>
        <p:txBody>
          <a:bodyPr wrap="square">
            <a:spAutoFit/>
          </a:bodyPr>
          <a:lstStyle/>
          <a:p>
            <a:r>
              <a:rPr lang="ko-Kore-KR" altLang="en-US" dirty="0"/>
              <a:t>Tip</a:t>
            </a:r>
            <a:r>
              <a:rPr lang="ko-KR" altLang="en-US" dirty="0"/>
              <a:t> </a:t>
            </a:r>
            <a:r>
              <a:rPr lang="en-US" altLang="ko-KR" dirty="0"/>
              <a:t>1)</a:t>
            </a:r>
            <a:r>
              <a:rPr lang="ko-KR" altLang="en-US" dirty="0"/>
              <a:t> </a:t>
            </a:r>
            <a:r>
              <a:rPr lang="ko-Kore-KR" altLang="en-US" dirty="0"/>
              <a:t>The $ operator can be used to select a column</a:t>
            </a:r>
          </a:p>
          <a:p>
            <a:r>
              <a:rPr lang="en-US" altLang="ko-Kore-KR" dirty="0"/>
              <a:t>Tip 2) </a:t>
            </a:r>
            <a:r>
              <a:rPr lang="ko-Kore-KR" altLang="en-US" dirty="0"/>
              <a:t>You can use "colnames(x)" to see column names in data frame x.</a:t>
            </a:r>
          </a:p>
        </p:txBody>
      </p:sp>
      <p:sp>
        <p:nvSpPr>
          <p:cNvPr id="11" name="직사각형 10">
            <a:extLst>
              <a:ext uri="{FF2B5EF4-FFF2-40B4-BE49-F238E27FC236}">
                <a16:creationId xmlns:a16="http://schemas.microsoft.com/office/drawing/2014/main" id="{4D98166F-7CD9-4145-BFFB-B373E41CD6C0}"/>
              </a:ext>
            </a:extLst>
          </p:cNvPr>
          <p:cNvSpPr/>
          <p:nvPr/>
        </p:nvSpPr>
        <p:spPr>
          <a:xfrm>
            <a:off x="6525535" y="431796"/>
            <a:ext cx="5865265" cy="769441"/>
          </a:xfrm>
          <a:prstGeom prst="rect">
            <a:avLst/>
          </a:prstGeom>
        </p:spPr>
        <p:txBody>
          <a:bodyPr wrap="square">
            <a:spAutoFit/>
          </a:bodyPr>
          <a:lstStyle/>
          <a:p>
            <a:pPr marL="285750" indent="-285750">
              <a:buFont typeface="Arial" panose="020B0604020202020204" pitchFamily="34" charset="0"/>
              <a:buChar char="•"/>
            </a:pPr>
            <a:r>
              <a:rPr lang="en-US" altLang="ko-Kore-KR" sz="1100" dirty="0"/>
              <a:t>t</a:t>
            </a:r>
            <a:r>
              <a:rPr lang="ko-Kore-KR" altLang="en-US" sz="1100" dirty="0"/>
              <a:t>optable </a:t>
            </a:r>
            <a:r>
              <a:rPr lang="ko-KR" altLang="en-US" sz="1100" dirty="0"/>
              <a:t> </a:t>
            </a:r>
            <a:r>
              <a:rPr lang="en-US" altLang="ko-KR" sz="1100" dirty="0"/>
              <a:t>:</a:t>
            </a:r>
            <a:r>
              <a:rPr lang="ko-KR" altLang="en-US" sz="1100" dirty="0"/>
              <a:t> 시각화하고자 하는 표</a:t>
            </a:r>
            <a:r>
              <a:rPr lang="en-US" altLang="ko-KR" sz="1100" dirty="0"/>
              <a:t>(</a:t>
            </a:r>
            <a:r>
              <a:rPr lang="ko-KR" altLang="en-US" sz="1100" dirty="0"/>
              <a:t>데이터 프레임</a:t>
            </a:r>
            <a:r>
              <a:rPr lang="en-US" altLang="ko-KR" sz="1100" dirty="0"/>
              <a:t>)</a:t>
            </a:r>
          </a:p>
          <a:p>
            <a:pPr marL="285750" indent="-285750">
              <a:buFont typeface="Arial" panose="020B0604020202020204" pitchFamily="34" charset="0"/>
              <a:buChar char="•"/>
            </a:pPr>
            <a:r>
              <a:rPr lang="ko-Kore-KR" altLang="en-US" sz="1100" dirty="0"/>
              <a:t>lab :</a:t>
            </a:r>
            <a:r>
              <a:rPr lang="ko-KR" altLang="en-US" sz="1100" dirty="0"/>
              <a:t> 플롯의 각 점에 붙일 이름</a:t>
            </a:r>
            <a:r>
              <a:rPr lang="en-US" altLang="ko-KR" sz="1100" dirty="0"/>
              <a:t>(</a:t>
            </a:r>
            <a:r>
              <a:rPr lang="ko-KR" altLang="en-US" sz="1100" dirty="0"/>
              <a:t>라벨</a:t>
            </a:r>
            <a:r>
              <a:rPr lang="en-US" altLang="ko-KR" sz="1100" dirty="0"/>
              <a:t>) </a:t>
            </a:r>
            <a:r>
              <a:rPr lang="ko-KR" altLang="en-US" sz="1100" dirty="0"/>
              <a:t>벡터</a:t>
            </a:r>
            <a:endParaRPr lang="en-US" altLang="ko-KR" sz="1100" dirty="0"/>
          </a:p>
          <a:p>
            <a:pPr marL="285750" indent="-285750">
              <a:buFont typeface="Arial" panose="020B0604020202020204" pitchFamily="34" charset="0"/>
              <a:buChar char="•"/>
            </a:pPr>
            <a:r>
              <a:rPr lang="ko-Kore-KR" altLang="en-US" sz="1100" dirty="0"/>
              <a:t>x :</a:t>
            </a:r>
            <a:r>
              <a:rPr lang="ko-KR" altLang="en-US" sz="1100" dirty="0"/>
              <a:t> 데이터 프레임에서 </a:t>
            </a:r>
            <a:r>
              <a:rPr lang="en-US" altLang="ko-KR" sz="1100" dirty="0"/>
              <a:t>log2FC</a:t>
            </a:r>
            <a:r>
              <a:rPr lang="ko-KR" altLang="en-US" sz="1100" dirty="0"/>
              <a:t>에 해당하는 열의 이름</a:t>
            </a:r>
            <a:endParaRPr lang="ko-Kore-KR" altLang="en-US" sz="1100" dirty="0"/>
          </a:p>
          <a:p>
            <a:pPr marL="285750" indent="-285750">
              <a:buFont typeface="Arial" panose="020B0604020202020204" pitchFamily="34" charset="0"/>
              <a:buChar char="•"/>
            </a:pPr>
            <a:r>
              <a:rPr lang="ko-Kore-KR" altLang="en-US" sz="1100" dirty="0"/>
              <a:t>y :</a:t>
            </a:r>
            <a:r>
              <a:rPr lang="ko-KR" altLang="en-US" sz="1100" dirty="0"/>
              <a:t> 데이터 프레임에서 </a:t>
            </a:r>
            <a:r>
              <a:rPr lang="en-US" altLang="ko-KR" sz="1100" dirty="0"/>
              <a:t>p value</a:t>
            </a:r>
            <a:r>
              <a:rPr lang="ko-KR" altLang="en-US" sz="1100" dirty="0"/>
              <a:t>에 해당하는 열의 이름</a:t>
            </a:r>
            <a:endParaRPr lang="ko-Kore-KR" altLang="en-US" sz="1100" dirty="0"/>
          </a:p>
        </p:txBody>
      </p:sp>
    </p:spTree>
    <p:extLst>
      <p:ext uri="{BB962C8B-B14F-4D97-AF65-F5344CB8AC3E}">
        <p14:creationId xmlns:p14="http://schemas.microsoft.com/office/powerpoint/2010/main" val="2731504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2" name="직사각형 1">
            <a:extLst>
              <a:ext uri="{FF2B5EF4-FFF2-40B4-BE49-F238E27FC236}">
                <a16:creationId xmlns:a16="http://schemas.microsoft.com/office/drawing/2014/main" id="{0D93DFA1-602B-A94A-ABD7-946673A8BA4B}"/>
              </a:ext>
            </a:extLst>
          </p:cNvPr>
          <p:cNvSpPr/>
          <p:nvPr/>
        </p:nvSpPr>
        <p:spPr>
          <a:xfrm>
            <a:off x="557754" y="2230877"/>
            <a:ext cx="5538246" cy="3323987"/>
          </a:xfrm>
          <a:prstGeom prst="rect">
            <a:avLst/>
          </a:prstGeom>
          <a:ln w="28575">
            <a:solidFill>
              <a:schemeClr val="tx1"/>
            </a:solidFill>
          </a:ln>
        </p:spPr>
        <p:txBody>
          <a:bodyPr wrap="square">
            <a:spAutoFit/>
          </a:bodyPr>
          <a:lstStyle/>
          <a:p>
            <a:r>
              <a:rPr lang="ko-Kore-KR" altLang="en-US" dirty="0"/>
              <a:t>EnhancedVolcano(</a:t>
            </a:r>
            <a:endParaRPr lang="en-US" altLang="ko-Kore-KR" dirty="0"/>
          </a:p>
          <a:p>
            <a:endParaRPr lang="en-US" altLang="ko-Kore-KR" dirty="0"/>
          </a:p>
          <a:p>
            <a:endParaRPr lang="ko-Kore-KR" altLang="en-US" dirty="0"/>
          </a:p>
          <a:p>
            <a:r>
              <a:rPr lang="ko-Kore-KR" altLang="en-US" dirty="0"/>
              <a:t>                </a:t>
            </a:r>
            <a:r>
              <a:rPr lang="ko-Kore-KR" altLang="en-US" sz="2400" b="1" dirty="0">
                <a:solidFill>
                  <a:srgbClr val="FF0000"/>
                </a:solidFill>
              </a:rPr>
              <a:t>toptable = </a:t>
            </a:r>
            <a:r>
              <a:rPr lang="en-US" altLang="ko-Kore-KR" sz="2400" b="1" dirty="0">
                <a:solidFill>
                  <a:srgbClr val="FF0000"/>
                </a:solidFill>
              </a:rPr>
              <a:t>day8.res</a:t>
            </a:r>
            <a:r>
              <a:rPr lang="ko-Kore-KR" altLang="en-US" sz="2400" b="1" dirty="0">
                <a:solidFill>
                  <a:srgbClr val="FF0000"/>
                </a:solidFill>
              </a:rPr>
              <a:t>,</a:t>
            </a:r>
          </a:p>
          <a:p>
            <a:r>
              <a:rPr lang="ko-Kore-KR" altLang="en-US" sz="2400" b="1" dirty="0">
                <a:solidFill>
                  <a:srgbClr val="FF0000"/>
                </a:solidFill>
              </a:rPr>
              <a:t>            lab =</a:t>
            </a:r>
            <a:r>
              <a:rPr lang="en-US" altLang="ko-Kore-KR" sz="2400" b="1" dirty="0">
                <a:solidFill>
                  <a:srgbClr val="FF0000"/>
                </a:solidFill>
              </a:rPr>
              <a:t> day8.res$mgi_symbol</a:t>
            </a:r>
            <a:r>
              <a:rPr lang="ko-Kore-KR" altLang="en-US" sz="2400" b="1" dirty="0">
                <a:solidFill>
                  <a:srgbClr val="FF0000"/>
                </a:solidFill>
              </a:rPr>
              <a:t>,</a:t>
            </a:r>
          </a:p>
          <a:p>
            <a:r>
              <a:rPr lang="ko-Kore-KR" altLang="en-US" sz="2400" b="1" dirty="0">
                <a:solidFill>
                  <a:srgbClr val="FF0000"/>
                </a:solidFill>
              </a:rPr>
              <a:t>            x = </a:t>
            </a:r>
            <a:r>
              <a:rPr lang="en-US" altLang="ko-Kore-KR" sz="2400" b="1" dirty="0">
                <a:solidFill>
                  <a:srgbClr val="FF0000"/>
                </a:solidFill>
              </a:rPr>
              <a:t>‘log2FoldChange’</a:t>
            </a:r>
            <a:r>
              <a:rPr lang="ko-Kore-KR" altLang="en-US" sz="2400" b="1" dirty="0">
                <a:solidFill>
                  <a:srgbClr val="FF0000"/>
                </a:solidFill>
              </a:rPr>
              <a:t>,</a:t>
            </a:r>
          </a:p>
          <a:p>
            <a:r>
              <a:rPr lang="ko-Kore-KR" altLang="en-US" sz="2400" b="1" dirty="0">
                <a:solidFill>
                  <a:srgbClr val="FF0000"/>
                </a:solidFill>
              </a:rPr>
              <a:t>            y = </a:t>
            </a:r>
            <a:r>
              <a:rPr lang="en-US" altLang="ko-Kore-KR" sz="2400" b="1" dirty="0">
                <a:solidFill>
                  <a:srgbClr val="FF0000"/>
                </a:solidFill>
              </a:rPr>
              <a:t>‘</a:t>
            </a:r>
            <a:r>
              <a:rPr lang="en-US" altLang="ko-Kore-KR" sz="2400" b="1" dirty="0" err="1">
                <a:solidFill>
                  <a:srgbClr val="FF0000"/>
                </a:solidFill>
              </a:rPr>
              <a:t>pvalue</a:t>
            </a:r>
            <a:r>
              <a:rPr lang="en-US" altLang="ko-Kore-KR" sz="2400" b="1" dirty="0">
                <a:solidFill>
                  <a:srgbClr val="FF0000"/>
                </a:solidFill>
              </a:rPr>
              <a:t>’</a:t>
            </a:r>
            <a:r>
              <a:rPr lang="ko-Kore-KR" altLang="en-US" sz="2400" b="1" dirty="0">
                <a:solidFill>
                  <a:srgbClr val="FF0000"/>
                </a:solidFill>
              </a:rPr>
              <a:t>,</a:t>
            </a:r>
            <a:endParaRPr lang="en-US" altLang="ko-Kore-KR" sz="2400" b="1" dirty="0">
              <a:solidFill>
                <a:srgbClr val="FF0000"/>
              </a:solidFill>
            </a:endParaRPr>
          </a:p>
          <a:p>
            <a:endParaRPr lang="en-US" altLang="ko-Kore-KR" sz="2400" b="1" dirty="0">
              <a:solidFill>
                <a:srgbClr val="FF0000"/>
              </a:solidFill>
            </a:endParaRPr>
          </a:p>
          <a:p>
            <a:endParaRPr lang="ko-Kore-KR" altLang="en-US" dirty="0"/>
          </a:p>
          <a:p>
            <a:r>
              <a:rPr lang="ko-Kore-KR" altLang="en-US" dirty="0"/>
              <a:t>                </a:t>
            </a:r>
            <a:r>
              <a:rPr lang="en-US" altLang="ko-Kore-KR" dirty="0"/>
              <a:t>…</a:t>
            </a:r>
            <a:r>
              <a:rPr lang="ko-KR" altLang="en-US" dirty="0"/>
              <a:t> </a:t>
            </a:r>
            <a:r>
              <a:rPr lang="en-US" altLang="ko-KR" dirty="0"/>
              <a:t> </a:t>
            </a:r>
            <a:r>
              <a:rPr lang="en-US" altLang="ko-KR" dirty="0" err="1"/>
              <a:t>etc</a:t>
            </a:r>
            <a:r>
              <a:rPr lang="en-US" altLang="ko-KR" dirty="0"/>
              <a:t> … )</a:t>
            </a:r>
            <a:endParaRPr lang="ko-Kore-KR" altLang="en-US" dirty="0"/>
          </a:p>
        </p:txBody>
      </p:sp>
      <p:sp>
        <p:nvSpPr>
          <p:cNvPr id="3" name="TextBox 2">
            <a:extLst>
              <a:ext uri="{FF2B5EF4-FFF2-40B4-BE49-F238E27FC236}">
                <a16:creationId xmlns:a16="http://schemas.microsoft.com/office/drawing/2014/main" id="{9EAEE411-605A-0040-9DCA-77B21B2145A3}"/>
              </a:ext>
            </a:extLst>
          </p:cNvPr>
          <p:cNvSpPr txBox="1"/>
          <p:nvPr/>
        </p:nvSpPr>
        <p:spPr>
          <a:xfrm>
            <a:off x="557753" y="1707657"/>
            <a:ext cx="2924907" cy="523220"/>
          </a:xfrm>
          <a:prstGeom prst="rect">
            <a:avLst/>
          </a:prstGeom>
          <a:noFill/>
        </p:spPr>
        <p:txBody>
          <a:bodyPr wrap="square" rtlCol="0">
            <a:spAutoFit/>
          </a:bodyPr>
          <a:lstStyle/>
          <a:p>
            <a:r>
              <a:rPr kumimoji="1" lang="en-US" altLang="ko-Kore-KR" sz="2800" b="1" dirty="0"/>
              <a:t>Answer</a:t>
            </a:r>
            <a:endParaRPr kumimoji="1" lang="ko-Kore-KR" altLang="en-US" sz="2800" b="1" dirty="0"/>
          </a:p>
        </p:txBody>
      </p:sp>
      <p:pic>
        <p:nvPicPr>
          <p:cNvPr id="5" name="그림 4">
            <a:extLst>
              <a:ext uri="{FF2B5EF4-FFF2-40B4-BE49-F238E27FC236}">
                <a16:creationId xmlns:a16="http://schemas.microsoft.com/office/drawing/2014/main" id="{28F4FF5C-9FB9-BA4A-A919-206A358F89CB}"/>
              </a:ext>
            </a:extLst>
          </p:cNvPr>
          <p:cNvPicPr>
            <a:picLocks noChangeAspect="1"/>
          </p:cNvPicPr>
          <p:nvPr/>
        </p:nvPicPr>
        <p:blipFill>
          <a:blip r:embed="rId2"/>
          <a:stretch>
            <a:fillRect/>
          </a:stretch>
        </p:blipFill>
        <p:spPr>
          <a:xfrm>
            <a:off x="6788358" y="488144"/>
            <a:ext cx="4178300" cy="5359400"/>
          </a:xfrm>
          <a:prstGeom prst="rect">
            <a:avLst/>
          </a:prstGeom>
        </p:spPr>
      </p:pic>
      <p:sp>
        <p:nvSpPr>
          <p:cNvPr id="11" name="TextBox 10">
            <a:extLst>
              <a:ext uri="{FF2B5EF4-FFF2-40B4-BE49-F238E27FC236}">
                <a16:creationId xmlns:a16="http://schemas.microsoft.com/office/drawing/2014/main" id="{29FD1584-08FE-414A-B388-0BD27E5737DD}"/>
              </a:ext>
            </a:extLst>
          </p:cNvPr>
          <p:cNvSpPr txBox="1"/>
          <p:nvPr/>
        </p:nvSpPr>
        <p:spPr>
          <a:xfrm>
            <a:off x="6545093" y="6000524"/>
            <a:ext cx="5360275" cy="369332"/>
          </a:xfrm>
          <a:prstGeom prst="rect">
            <a:avLst/>
          </a:prstGeom>
          <a:noFill/>
        </p:spPr>
        <p:txBody>
          <a:bodyPr wrap="square" rtlCol="0">
            <a:spAutoFit/>
          </a:bodyPr>
          <a:lstStyle/>
          <a:p>
            <a:r>
              <a:rPr kumimoji="1" lang="ko-Kore-KR" altLang="en-US" dirty="0"/>
              <a:t>다음과  같은 그림이 그려지면 제대로 한 것입니다</a:t>
            </a:r>
            <a:r>
              <a:rPr kumimoji="1" lang="en-US" altLang="ko-Kore-KR" dirty="0"/>
              <a:t>!</a:t>
            </a:r>
            <a:endParaRPr kumimoji="1" lang="ko-Kore-KR" altLang="en-US" dirty="0"/>
          </a:p>
        </p:txBody>
      </p:sp>
    </p:spTree>
    <p:extLst>
      <p:ext uri="{BB962C8B-B14F-4D97-AF65-F5344CB8AC3E}">
        <p14:creationId xmlns:p14="http://schemas.microsoft.com/office/powerpoint/2010/main" val="22899668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pic>
        <p:nvPicPr>
          <p:cNvPr id="6" name="그림 5">
            <a:extLst>
              <a:ext uri="{FF2B5EF4-FFF2-40B4-BE49-F238E27FC236}">
                <a16:creationId xmlns:a16="http://schemas.microsoft.com/office/drawing/2014/main" id="{6CE060F3-7A49-C549-9227-5FB4899634BC}"/>
              </a:ext>
            </a:extLst>
          </p:cNvPr>
          <p:cNvPicPr>
            <a:picLocks noChangeAspect="1"/>
          </p:cNvPicPr>
          <p:nvPr/>
        </p:nvPicPr>
        <p:blipFill>
          <a:blip r:embed="rId3"/>
          <a:stretch>
            <a:fillRect/>
          </a:stretch>
        </p:blipFill>
        <p:spPr>
          <a:xfrm>
            <a:off x="466396" y="1538091"/>
            <a:ext cx="6659617" cy="4429922"/>
          </a:xfrm>
          <a:prstGeom prst="rect">
            <a:avLst/>
          </a:prstGeom>
        </p:spPr>
      </p:pic>
      <p:sp>
        <p:nvSpPr>
          <p:cNvPr id="7" name="TextBox 6">
            <a:extLst>
              <a:ext uri="{FF2B5EF4-FFF2-40B4-BE49-F238E27FC236}">
                <a16:creationId xmlns:a16="http://schemas.microsoft.com/office/drawing/2014/main" id="{A3E0631C-76AB-4044-8096-79DA0AA0FDD1}"/>
              </a:ext>
            </a:extLst>
          </p:cNvPr>
          <p:cNvSpPr txBox="1"/>
          <p:nvPr/>
        </p:nvSpPr>
        <p:spPr>
          <a:xfrm>
            <a:off x="2165131" y="6089422"/>
            <a:ext cx="8846858" cy="646331"/>
          </a:xfrm>
          <a:prstGeom prst="rect">
            <a:avLst/>
          </a:prstGeom>
          <a:noFill/>
        </p:spPr>
        <p:txBody>
          <a:bodyPr wrap="square" rtlCol="0">
            <a:spAutoFit/>
          </a:bodyPr>
          <a:lstStyle/>
          <a:p>
            <a:pPr algn="ctr"/>
            <a:r>
              <a:rPr kumimoji="1" lang="ko-Kore-KR" altLang="en-US" dirty="0"/>
              <a:t>위 코드를 실행하시면  </a:t>
            </a:r>
            <a:r>
              <a:rPr kumimoji="1" lang="en-US" altLang="ko-Kore-KR" dirty="0"/>
              <a:t>For </a:t>
            </a:r>
            <a:r>
              <a:rPr kumimoji="1" lang="ko-Kore-KR" altLang="en-US" dirty="0"/>
              <a:t>반복문을 통해 </a:t>
            </a:r>
            <a:r>
              <a:rPr kumimoji="1" lang="en-US" altLang="ko-Kore-KR" dirty="0"/>
              <a:t>Day8, Day12, Day16, Day24 </a:t>
            </a:r>
            <a:r>
              <a:rPr kumimoji="1" lang="ko-Kore-KR" altLang="en-US" dirty="0"/>
              <a:t>별 </a:t>
            </a:r>
            <a:endParaRPr kumimoji="1" lang="en-US" altLang="ko-Kore-KR" dirty="0"/>
          </a:p>
          <a:p>
            <a:pPr algn="ctr"/>
            <a:r>
              <a:rPr kumimoji="1" lang="en-US" altLang="ko-Kore-KR" dirty="0"/>
              <a:t>Volcano plot</a:t>
            </a:r>
            <a:r>
              <a:rPr kumimoji="1" lang="ko-Kore-KR" altLang="en-US" dirty="0"/>
              <a:t>을 </a:t>
            </a:r>
            <a:r>
              <a:rPr kumimoji="1" lang="en-US" altLang="ko-Kore-KR" dirty="0"/>
              <a:t>3</a:t>
            </a:r>
            <a:r>
              <a:rPr kumimoji="1" lang="en-US" altLang="ko-KR" dirty="0"/>
              <a:t>.Results/Visualization </a:t>
            </a:r>
            <a:r>
              <a:rPr kumimoji="1" lang="ko-KR" altLang="en-US" dirty="0"/>
              <a:t>폴더에 저장하게 됩니다</a:t>
            </a:r>
            <a:r>
              <a:rPr kumimoji="1" lang="en-US" altLang="ko-KR" dirty="0"/>
              <a:t>.</a:t>
            </a:r>
            <a:endParaRPr kumimoji="1" lang="ko-Kore-KR" altLang="en-US" dirty="0"/>
          </a:p>
        </p:txBody>
      </p:sp>
      <p:pic>
        <p:nvPicPr>
          <p:cNvPr id="8" name="그림 7">
            <a:extLst>
              <a:ext uri="{FF2B5EF4-FFF2-40B4-BE49-F238E27FC236}">
                <a16:creationId xmlns:a16="http://schemas.microsoft.com/office/drawing/2014/main" id="{3218A5B0-6849-9043-BDC2-C0FC55BF95E2}"/>
              </a:ext>
            </a:extLst>
          </p:cNvPr>
          <p:cNvPicPr>
            <a:picLocks noChangeAspect="1"/>
          </p:cNvPicPr>
          <p:nvPr/>
        </p:nvPicPr>
        <p:blipFill>
          <a:blip r:embed="rId4"/>
          <a:stretch>
            <a:fillRect/>
          </a:stretch>
        </p:blipFill>
        <p:spPr>
          <a:xfrm>
            <a:off x="7460155" y="3145220"/>
            <a:ext cx="4563680" cy="1009478"/>
          </a:xfrm>
          <a:prstGeom prst="rect">
            <a:avLst/>
          </a:prstGeom>
        </p:spPr>
      </p:pic>
    </p:spTree>
    <p:extLst>
      <p:ext uri="{BB962C8B-B14F-4D97-AF65-F5344CB8AC3E}">
        <p14:creationId xmlns:p14="http://schemas.microsoft.com/office/powerpoint/2010/main" val="5306352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6" name="직사각형 5">
            <a:extLst>
              <a:ext uri="{FF2B5EF4-FFF2-40B4-BE49-F238E27FC236}">
                <a16:creationId xmlns:a16="http://schemas.microsoft.com/office/drawing/2014/main" id="{9DE28D27-9E04-FC42-9E77-D1693901C0D4}"/>
              </a:ext>
            </a:extLst>
          </p:cNvPr>
          <p:cNvSpPr/>
          <p:nvPr/>
        </p:nvSpPr>
        <p:spPr>
          <a:xfrm>
            <a:off x="4612686" y="2715321"/>
            <a:ext cx="7037618" cy="2031325"/>
          </a:xfrm>
          <a:prstGeom prst="rect">
            <a:avLst/>
          </a:prstGeom>
        </p:spPr>
        <p:txBody>
          <a:bodyPr wrap="square">
            <a:spAutoFit/>
          </a:bodyPr>
          <a:lstStyle/>
          <a:p>
            <a:pPr marL="285750" indent="-285750">
              <a:buFont typeface="Arial" panose="020B0604020202020204" pitchFamily="34" charset="0"/>
              <a:buChar char="•"/>
            </a:pPr>
            <a:r>
              <a:rPr lang="en" altLang="ko-Kore-KR" b="1" i="0" dirty="0">
                <a:solidFill>
                  <a:srgbClr val="000000"/>
                </a:solidFill>
                <a:effectLst/>
                <a:latin typeface="나눔고딕" panose="020D0604000000000000" pitchFamily="34" charset="-127"/>
                <a:ea typeface="나눔고딕" panose="020D0604000000000000" pitchFamily="34" charset="-127"/>
              </a:rPr>
              <a:t>Heatmap</a:t>
            </a:r>
            <a:r>
              <a:rPr lang="ko-KR" altLang="en-US" i="0" dirty="0">
                <a:solidFill>
                  <a:srgbClr val="000000"/>
                </a:solidFill>
                <a:effectLst/>
                <a:latin typeface="나눔고딕" panose="020D0604000000000000" pitchFamily="34" charset="-127"/>
                <a:ea typeface="나눔고딕" panose="020D0604000000000000" pitchFamily="34" charset="-127"/>
              </a:rPr>
              <a:t>은 </a:t>
            </a:r>
            <a:r>
              <a:rPr lang="en-US" altLang="ko-KR" i="0" dirty="0">
                <a:solidFill>
                  <a:srgbClr val="000000"/>
                </a:solidFill>
                <a:effectLst/>
                <a:latin typeface="나눔고딕" panose="020D0604000000000000" pitchFamily="34" charset="-127"/>
                <a:ea typeface="나눔고딕" panose="020D0604000000000000" pitchFamily="34" charset="-127"/>
              </a:rPr>
              <a:t>X</a:t>
            </a:r>
            <a:r>
              <a:rPr lang="ko-KR" altLang="en-US" dirty="0"/>
              <a:t>축과 </a:t>
            </a:r>
            <a:r>
              <a:rPr lang="en" altLang="ko-Kore-KR" dirty="0"/>
              <a:t>Y</a:t>
            </a:r>
            <a:r>
              <a:rPr lang="ko-KR" altLang="en-US" dirty="0"/>
              <a:t>축으로 클래스를 나누어 집계한 값에 따라 색을 다르게 해서 </a:t>
            </a:r>
            <a:r>
              <a:rPr lang="en-US" altLang="ko-KR" dirty="0"/>
              <a:t>2</a:t>
            </a:r>
            <a:r>
              <a:rPr lang="ko-KR" altLang="en-US" dirty="0"/>
              <a:t>차원으로 자료를 시각화하는</a:t>
            </a:r>
            <a:r>
              <a:rPr lang="en-US" altLang="ko-KR" dirty="0"/>
              <a:t> </a:t>
            </a:r>
            <a:r>
              <a:rPr lang="ko-KR" altLang="en-US" dirty="0"/>
              <a:t>방법입니다</a:t>
            </a:r>
            <a:r>
              <a:rPr lang="en-US" altLang="ko-KR" dirty="0"/>
              <a:t>.</a:t>
            </a:r>
          </a:p>
          <a:p>
            <a:pPr marL="285750" indent="-285750">
              <a:buFont typeface="Arial" panose="020B0604020202020204" pitchFamily="34" charset="0"/>
              <a:buChar char="•"/>
            </a:pPr>
            <a:endParaRPr lang="en-US" altLang="ko-KR" dirty="0">
              <a:solidFill>
                <a:srgbClr val="000000"/>
              </a:solidFill>
              <a:latin typeface="나눔고딕" panose="020D0604000000000000" pitchFamily="34" charset="-127"/>
              <a:ea typeface="나눔고딕" panose="020D0604000000000000" pitchFamily="34" charset="-127"/>
            </a:endParaRPr>
          </a:p>
          <a:p>
            <a:pPr marL="285750" indent="-285750">
              <a:buFont typeface="Arial" panose="020B0604020202020204" pitchFamily="34" charset="0"/>
              <a:buChar char="•"/>
            </a:pPr>
            <a:r>
              <a:rPr lang="ko-KR" altLang="en-US" dirty="0">
                <a:solidFill>
                  <a:srgbClr val="000000"/>
                </a:solidFill>
                <a:latin typeface="나눔고딕" panose="020D0604000000000000" pitchFamily="34" charset="-127"/>
                <a:ea typeface="나눔고딕" panose="020D0604000000000000" pitchFamily="34" charset="-127"/>
              </a:rPr>
              <a:t>본 실습에서는</a:t>
            </a:r>
            <a:r>
              <a:rPr lang="ko-KR" altLang="en-US" b="1" dirty="0">
                <a:solidFill>
                  <a:srgbClr val="000000"/>
                </a:solidFill>
                <a:latin typeface="나눔고딕" panose="020D0604000000000000" pitchFamily="34" charset="-127"/>
                <a:ea typeface="나눔고딕" panose="020D0604000000000000" pitchFamily="34" charset="-127"/>
              </a:rPr>
              <a:t> </a:t>
            </a:r>
            <a:r>
              <a:rPr lang="en-US" altLang="ko-KR" b="1" dirty="0" err="1">
                <a:solidFill>
                  <a:srgbClr val="000000"/>
                </a:solidFill>
                <a:latin typeface="나눔고딕" panose="020D0604000000000000" pitchFamily="34" charset="-127"/>
                <a:ea typeface="나눔고딕" panose="020D0604000000000000" pitchFamily="34" charset="-127"/>
              </a:rPr>
              <a:t>ComplexHeatmap</a:t>
            </a:r>
            <a:r>
              <a:rPr lang="ko-KR" altLang="en-US" dirty="0">
                <a:solidFill>
                  <a:srgbClr val="000000"/>
                </a:solidFill>
                <a:latin typeface="나눔고딕" panose="020D0604000000000000" pitchFamily="34" charset="-127"/>
                <a:ea typeface="나눔고딕" panose="020D0604000000000000" pitchFamily="34" charset="-127"/>
              </a:rPr>
              <a:t>라는 </a:t>
            </a:r>
            <a:r>
              <a:rPr lang="en-US" altLang="ko-KR" dirty="0">
                <a:solidFill>
                  <a:srgbClr val="000000"/>
                </a:solidFill>
                <a:latin typeface="나눔고딕" panose="020D0604000000000000" pitchFamily="34" charset="-127"/>
                <a:ea typeface="나눔고딕" panose="020D0604000000000000" pitchFamily="34" charset="-127"/>
              </a:rPr>
              <a:t>R</a:t>
            </a:r>
            <a:r>
              <a:rPr lang="ko-KR" altLang="en-US" dirty="0">
                <a:solidFill>
                  <a:srgbClr val="000000"/>
                </a:solidFill>
                <a:latin typeface="나눔고딕" panose="020D0604000000000000" pitchFamily="34" charset="-127"/>
                <a:ea typeface="나눔고딕" panose="020D0604000000000000" pitchFamily="34" charset="-127"/>
              </a:rPr>
              <a:t> 패키지를 활용하여 </a:t>
            </a:r>
            <a:br>
              <a:rPr lang="en-US" altLang="ko-KR" b="0" i="0" dirty="0">
                <a:solidFill>
                  <a:srgbClr val="000000"/>
                </a:solidFill>
                <a:effectLst/>
                <a:latin typeface="나눔고딕" panose="020D0604000000000000" pitchFamily="34" charset="-127"/>
                <a:ea typeface="나눔고딕" panose="020D0604000000000000" pitchFamily="34" charset="-127"/>
              </a:rPr>
            </a:br>
            <a:r>
              <a:rPr lang="en-US" altLang="ko-KR" b="0" i="0" dirty="0">
                <a:solidFill>
                  <a:srgbClr val="000000"/>
                </a:solidFill>
                <a:effectLst/>
                <a:latin typeface="나눔고딕" panose="020D0604000000000000" pitchFamily="34" charset="-127"/>
                <a:ea typeface="나눔고딕" panose="020D0604000000000000" pitchFamily="34" charset="-127"/>
              </a:rPr>
              <a:t>DESeq2</a:t>
            </a:r>
            <a:r>
              <a:rPr lang="ko-KR" altLang="en-US" dirty="0">
                <a:solidFill>
                  <a:srgbClr val="000000"/>
                </a:solidFill>
                <a:latin typeface="나눔고딕" panose="020D0604000000000000" pitchFamily="34" charset="-127"/>
                <a:ea typeface="나눔고딕" panose="020D0604000000000000" pitchFamily="34" charset="-127"/>
              </a:rPr>
              <a:t>에서 </a:t>
            </a:r>
            <a:r>
              <a:rPr lang="en-US" altLang="ko-KR" dirty="0">
                <a:solidFill>
                  <a:srgbClr val="000000"/>
                </a:solidFill>
                <a:latin typeface="나눔고딕" panose="020D0604000000000000" pitchFamily="34" charset="-127"/>
                <a:ea typeface="나눔고딕" panose="020D0604000000000000" pitchFamily="34" charset="-127"/>
              </a:rPr>
              <a:t>normalize</a:t>
            </a:r>
            <a:r>
              <a:rPr lang="ko-KR" altLang="en-US" dirty="0">
                <a:solidFill>
                  <a:srgbClr val="000000"/>
                </a:solidFill>
                <a:latin typeface="나눔고딕" panose="020D0604000000000000" pitchFamily="34" charset="-127"/>
                <a:ea typeface="나눔고딕" panose="020D0604000000000000" pitchFamily="34" charset="-127"/>
              </a:rPr>
              <a:t>한</a:t>
            </a:r>
            <a:r>
              <a:rPr lang="ko-KR" altLang="en-US" b="0" i="0" dirty="0">
                <a:solidFill>
                  <a:srgbClr val="000000"/>
                </a:solidFill>
                <a:effectLst/>
                <a:latin typeface="나눔고딕" panose="020D0604000000000000" pitchFamily="34" charset="-127"/>
                <a:ea typeface="나눔고딕" panose="020D0604000000000000" pitchFamily="34" charset="-127"/>
              </a:rPr>
              <a:t> </a:t>
            </a:r>
            <a:r>
              <a:rPr lang="en-US" altLang="ko-KR" b="1" dirty="0">
                <a:solidFill>
                  <a:srgbClr val="000000"/>
                </a:solidFill>
                <a:latin typeface="나눔고딕" panose="020D0604000000000000" pitchFamily="34" charset="-127"/>
                <a:ea typeface="나눔고딕" panose="020D0604000000000000" pitchFamily="34" charset="-127"/>
              </a:rPr>
              <a:t>Fold</a:t>
            </a:r>
            <a:r>
              <a:rPr lang="ko-KR" altLang="en-US" b="1" dirty="0">
                <a:solidFill>
                  <a:srgbClr val="000000"/>
                </a:solidFill>
                <a:latin typeface="나눔고딕" panose="020D0604000000000000" pitchFamily="34" charset="-127"/>
                <a:ea typeface="나눔고딕" panose="020D0604000000000000" pitchFamily="34" charset="-127"/>
              </a:rPr>
              <a:t> </a:t>
            </a:r>
            <a:r>
              <a:rPr lang="en-US" altLang="ko-KR" b="1" dirty="0">
                <a:solidFill>
                  <a:srgbClr val="000000"/>
                </a:solidFill>
                <a:latin typeface="나눔고딕" panose="020D0604000000000000" pitchFamily="34" charset="-127"/>
                <a:ea typeface="나눔고딕" panose="020D0604000000000000" pitchFamily="34" charset="-127"/>
              </a:rPr>
              <a:t>change</a:t>
            </a:r>
            <a:r>
              <a:rPr lang="ko-KR" altLang="en-US" dirty="0">
                <a:solidFill>
                  <a:srgbClr val="000000"/>
                </a:solidFill>
                <a:latin typeface="나눔고딕" panose="020D0604000000000000" pitchFamily="34" charset="-127"/>
                <a:ea typeface="나눔고딕" panose="020D0604000000000000" pitchFamily="34" charset="-127"/>
              </a:rPr>
              <a:t>값을</a:t>
            </a:r>
            <a:r>
              <a:rPr lang="ko-KR" altLang="en-US" b="0" i="0" dirty="0">
                <a:solidFill>
                  <a:srgbClr val="000000"/>
                </a:solidFill>
                <a:effectLst/>
                <a:latin typeface="나눔고딕" panose="020D0604000000000000" pitchFamily="34" charset="-127"/>
                <a:ea typeface="나눔고딕" panose="020D0604000000000000" pitchFamily="34" charset="-127"/>
              </a:rPr>
              <a:t> 시각화 해볼 예정입니다</a:t>
            </a:r>
            <a:r>
              <a:rPr lang="en-US" altLang="ko-KR" b="0" i="0" dirty="0">
                <a:solidFill>
                  <a:srgbClr val="000000"/>
                </a:solidFill>
                <a:effectLst/>
                <a:latin typeface="나눔고딕" panose="020D0604000000000000" pitchFamily="34" charset="-127"/>
                <a:ea typeface="나눔고딕" panose="020D0604000000000000" pitchFamily="34" charset="-127"/>
              </a:rPr>
              <a:t>.</a:t>
            </a:r>
          </a:p>
          <a:p>
            <a:pPr marL="285750" indent="-285750">
              <a:buFont typeface="Arial" panose="020B0604020202020204" pitchFamily="34" charset="0"/>
              <a:buChar char="•"/>
            </a:pPr>
            <a:endParaRPr lang="en-US" altLang="ko-Kore-KR" dirty="0">
              <a:solidFill>
                <a:srgbClr val="000000"/>
              </a:solidFill>
              <a:latin typeface="나눔고딕" panose="020D0604000000000000" pitchFamily="34" charset="-127"/>
              <a:ea typeface="나눔고딕" panose="020D0604000000000000" pitchFamily="34" charset="-127"/>
            </a:endParaRPr>
          </a:p>
        </p:txBody>
      </p:sp>
      <p:pic>
        <p:nvPicPr>
          <p:cNvPr id="5122" name="Picture 2">
            <a:extLst>
              <a:ext uri="{FF2B5EF4-FFF2-40B4-BE49-F238E27FC236}">
                <a16:creationId xmlns:a16="http://schemas.microsoft.com/office/drawing/2014/main" id="{C0EF1989-2113-9D4F-81EE-1CE2EE2F24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25" y="1541706"/>
            <a:ext cx="3060382" cy="5100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3078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2" name="그림 1">
            <a:extLst>
              <a:ext uri="{FF2B5EF4-FFF2-40B4-BE49-F238E27FC236}">
                <a16:creationId xmlns:a16="http://schemas.microsoft.com/office/drawing/2014/main" id="{247CBC51-A4FE-FB40-88AC-97DFD406A72A}"/>
              </a:ext>
            </a:extLst>
          </p:cNvPr>
          <p:cNvPicPr>
            <a:picLocks noChangeAspect="1"/>
          </p:cNvPicPr>
          <p:nvPr/>
        </p:nvPicPr>
        <p:blipFill>
          <a:blip r:embed="rId2"/>
          <a:stretch>
            <a:fillRect/>
          </a:stretch>
        </p:blipFill>
        <p:spPr>
          <a:xfrm>
            <a:off x="631735" y="1590851"/>
            <a:ext cx="6605088" cy="4296146"/>
          </a:xfrm>
          <a:prstGeom prst="rect">
            <a:avLst/>
          </a:prstGeom>
        </p:spPr>
      </p:pic>
      <p:sp>
        <p:nvSpPr>
          <p:cNvPr id="3" name="TextBox 2">
            <a:extLst>
              <a:ext uri="{FF2B5EF4-FFF2-40B4-BE49-F238E27FC236}">
                <a16:creationId xmlns:a16="http://schemas.microsoft.com/office/drawing/2014/main" id="{3111377B-3FF1-CD46-B78C-2E7BF2A36CC7}"/>
              </a:ext>
            </a:extLst>
          </p:cNvPr>
          <p:cNvSpPr txBox="1"/>
          <p:nvPr/>
        </p:nvSpPr>
        <p:spPr>
          <a:xfrm>
            <a:off x="2651760" y="6061166"/>
            <a:ext cx="8151223" cy="646331"/>
          </a:xfrm>
          <a:prstGeom prst="rect">
            <a:avLst/>
          </a:prstGeom>
          <a:noFill/>
        </p:spPr>
        <p:txBody>
          <a:bodyPr wrap="square" rtlCol="0">
            <a:spAutoFit/>
          </a:bodyPr>
          <a:lstStyle/>
          <a:p>
            <a:pPr algn="ctr"/>
            <a:r>
              <a:rPr kumimoji="1" lang="en-US" altLang="ko-Kore-KR" dirty="0"/>
              <a:t>Heatmap</a:t>
            </a:r>
            <a:r>
              <a:rPr kumimoji="1" lang="ko-Kore-KR" altLang="en-US" dirty="0"/>
              <a:t>을 그리기 위해 데이터 프레임을 가공하는 코드입니다</a:t>
            </a:r>
            <a:r>
              <a:rPr kumimoji="1" lang="en-US" altLang="ko-Kore-KR" dirty="0"/>
              <a:t>.</a:t>
            </a:r>
          </a:p>
          <a:p>
            <a:pPr algn="ctr"/>
            <a:r>
              <a:rPr kumimoji="1" lang="en-US" altLang="ko-Kore-KR" dirty="0"/>
              <a:t>Ctrl + Enter (Mac</a:t>
            </a:r>
            <a:r>
              <a:rPr kumimoji="1" lang="ko-Kore-KR" altLang="en-US" dirty="0"/>
              <a:t>은 </a:t>
            </a:r>
            <a:r>
              <a:rPr kumimoji="1" lang="en-US" altLang="ko-Kore-KR" dirty="0" err="1"/>
              <a:t>C</a:t>
            </a:r>
            <a:r>
              <a:rPr kumimoji="1" lang="en-US" altLang="ko-KR" dirty="0" err="1"/>
              <a:t>md+Enter</a:t>
            </a:r>
            <a:r>
              <a:rPr kumimoji="1" lang="en-US" altLang="ko-KR" dirty="0"/>
              <a:t>)</a:t>
            </a:r>
            <a:r>
              <a:rPr kumimoji="1" lang="ko-KR" altLang="en-US" dirty="0"/>
              <a:t>로</a:t>
            </a:r>
            <a:r>
              <a:rPr kumimoji="1" lang="en-US" altLang="ko-KR" dirty="0"/>
              <a:t> </a:t>
            </a:r>
            <a:r>
              <a:rPr kumimoji="1" lang="ko-KR" altLang="en-US" dirty="0" err="1"/>
              <a:t>실행시켜주시면</a:t>
            </a:r>
            <a:r>
              <a:rPr kumimoji="1" lang="ko-KR" altLang="en-US" dirty="0"/>
              <a:t> 됩니다</a:t>
            </a:r>
            <a:r>
              <a:rPr kumimoji="1" lang="en-US" altLang="ko-KR" dirty="0"/>
              <a:t>.</a:t>
            </a:r>
            <a:r>
              <a:rPr kumimoji="1" lang="ko-KR" altLang="en-US" dirty="0"/>
              <a:t> </a:t>
            </a:r>
            <a:endParaRPr kumimoji="1" lang="ko-Kore-KR" altLang="en-US" dirty="0"/>
          </a:p>
        </p:txBody>
      </p:sp>
      <p:sp>
        <p:nvSpPr>
          <p:cNvPr id="5" name="TextBox 4">
            <a:extLst>
              <a:ext uri="{FF2B5EF4-FFF2-40B4-BE49-F238E27FC236}">
                <a16:creationId xmlns:a16="http://schemas.microsoft.com/office/drawing/2014/main" id="{C3CF504C-E243-8A46-8EF0-5301EA975DCC}"/>
              </a:ext>
            </a:extLst>
          </p:cNvPr>
          <p:cNvSpPr txBox="1"/>
          <p:nvPr/>
        </p:nvSpPr>
        <p:spPr>
          <a:xfrm>
            <a:off x="7236823" y="2811299"/>
            <a:ext cx="4389120" cy="307777"/>
          </a:xfrm>
          <a:prstGeom prst="rect">
            <a:avLst/>
          </a:prstGeom>
          <a:noFill/>
        </p:spPr>
        <p:txBody>
          <a:bodyPr wrap="square" rtlCol="0">
            <a:spAutoFit/>
          </a:bodyPr>
          <a:lstStyle/>
          <a:p>
            <a:r>
              <a:rPr kumimoji="1" lang="ko-Kore-KR" altLang="en-US" sz="1400" dirty="0"/>
              <a:t>관심 있는 유전자 리스트 선언</a:t>
            </a:r>
          </a:p>
        </p:txBody>
      </p:sp>
      <p:sp>
        <p:nvSpPr>
          <p:cNvPr id="9" name="TextBox 8">
            <a:extLst>
              <a:ext uri="{FF2B5EF4-FFF2-40B4-BE49-F238E27FC236}">
                <a16:creationId xmlns:a16="http://schemas.microsoft.com/office/drawing/2014/main" id="{BE5F9C07-1BDA-6342-A87D-C1C3F9224868}"/>
              </a:ext>
            </a:extLst>
          </p:cNvPr>
          <p:cNvSpPr txBox="1"/>
          <p:nvPr/>
        </p:nvSpPr>
        <p:spPr>
          <a:xfrm>
            <a:off x="7236823" y="3738924"/>
            <a:ext cx="4781006" cy="307777"/>
          </a:xfrm>
          <a:prstGeom prst="rect">
            <a:avLst/>
          </a:prstGeom>
          <a:noFill/>
        </p:spPr>
        <p:txBody>
          <a:bodyPr wrap="square" rtlCol="0">
            <a:spAutoFit/>
          </a:bodyPr>
          <a:lstStyle/>
          <a:p>
            <a:r>
              <a:rPr kumimoji="1" lang="en-US" altLang="ko-Kore-KR" sz="1400" dirty="0"/>
              <a:t>Result</a:t>
            </a:r>
            <a:r>
              <a:rPr kumimoji="1" lang="ko-Kore-KR" altLang="en-US" sz="1400" dirty="0"/>
              <a:t>에서 관심 유전자에 해당하는 </a:t>
            </a:r>
            <a:r>
              <a:rPr kumimoji="1" lang="en-US" altLang="ko-Kore-KR" sz="1400" dirty="0"/>
              <a:t>Index</a:t>
            </a:r>
            <a:r>
              <a:rPr kumimoji="1" lang="en-US" altLang="ko-KR" sz="1400" dirty="0"/>
              <a:t>(</a:t>
            </a:r>
            <a:r>
              <a:rPr kumimoji="1" lang="ko-KR" altLang="en-US" sz="1400" dirty="0"/>
              <a:t>행 번호</a:t>
            </a:r>
            <a:r>
              <a:rPr kumimoji="1" lang="en-US" altLang="ko-KR" sz="1400" dirty="0"/>
              <a:t>)</a:t>
            </a:r>
            <a:r>
              <a:rPr kumimoji="1" lang="en-US" altLang="ko-Kore-KR" sz="1400" dirty="0"/>
              <a:t> </a:t>
            </a:r>
            <a:r>
              <a:rPr kumimoji="1" lang="ko-Kore-KR" altLang="en-US" sz="1400" dirty="0"/>
              <a:t>찾기</a:t>
            </a:r>
            <a:r>
              <a:rPr kumimoji="1" lang="en-US" altLang="ko-Kore-KR" sz="1400" dirty="0"/>
              <a:t> </a:t>
            </a:r>
            <a:endParaRPr kumimoji="1" lang="ko-Kore-KR" altLang="en-US" sz="1400" dirty="0"/>
          </a:p>
        </p:txBody>
      </p:sp>
      <p:sp>
        <p:nvSpPr>
          <p:cNvPr id="10" name="TextBox 9">
            <a:extLst>
              <a:ext uri="{FF2B5EF4-FFF2-40B4-BE49-F238E27FC236}">
                <a16:creationId xmlns:a16="http://schemas.microsoft.com/office/drawing/2014/main" id="{6092EDB6-85F7-DF43-BD91-21B1220961C5}"/>
              </a:ext>
            </a:extLst>
          </p:cNvPr>
          <p:cNvSpPr txBox="1"/>
          <p:nvPr/>
        </p:nvSpPr>
        <p:spPr>
          <a:xfrm>
            <a:off x="7236823" y="4282343"/>
            <a:ext cx="4781006" cy="307777"/>
          </a:xfrm>
          <a:prstGeom prst="rect">
            <a:avLst/>
          </a:prstGeom>
          <a:noFill/>
        </p:spPr>
        <p:txBody>
          <a:bodyPr wrap="square" rtlCol="0">
            <a:spAutoFit/>
          </a:bodyPr>
          <a:lstStyle/>
          <a:p>
            <a:r>
              <a:rPr kumimoji="1" lang="en-US" altLang="ko-Kore-KR" sz="1400" dirty="0" err="1"/>
              <a:t>Dds</a:t>
            </a:r>
            <a:r>
              <a:rPr kumimoji="1" lang="ko-Kore-KR" altLang="en-US" sz="1400" dirty="0"/>
              <a:t> 로부터 </a:t>
            </a:r>
            <a:r>
              <a:rPr kumimoji="1" lang="en-US" altLang="ko-Kore-KR" sz="1400" dirty="0"/>
              <a:t>normalized count data frame </a:t>
            </a:r>
            <a:r>
              <a:rPr kumimoji="1" lang="ko-Kore-KR" altLang="en-US" sz="1400" dirty="0"/>
              <a:t>생성</a:t>
            </a:r>
          </a:p>
        </p:txBody>
      </p:sp>
      <p:sp>
        <p:nvSpPr>
          <p:cNvPr id="11" name="TextBox 10">
            <a:extLst>
              <a:ext uri="{FF2B5EF4-FFF2-40B4-BE49-F238E27FC236}">
                <a16:creationId xmlns:a16="http://schemas.microsoft.com/office/drawing/2014/main" id="{294225F9-BB02-6D4A-8A21-E30406058599}"/>
              </a:ext>
            </a:extLst>
          </p:cNvPr>
          <p:cNvSpPr txBox="1"/>
          <p:nvPr/>
        </p:nvSpPr>
        <p:spPr>
          <a:xfrm>
            <a:off x="7236823" y="4746156"/>
            <a:ext cx="4781006" cy="307777"/>
          </a:xfrm>
          <a:prstGeom prst="rect">
            <a:avLst/>
          </a:prstGeom>
          <a:noFill/>
        </p:spPr>
        <p:txBody>
          <a:bodyPr wrap="square" rtlCol="0">
            <a:spAutoFit/>
          </a:bodyPr>
          <a:lstStyle/>
          <a:p>
            <a:r>
              <a:rPr kumimoji="1" lang="en-US" altLang="ko-Kore-KR" sz="1400" dirty="0"/>
              <a:t>Normalized count data frame </a:t>
            </a:r>
            <a:r>
              <a:rPr kumimoji="1" lang="ko-Kore-KR" altLang="en-US" sz="1400" dirty="0"/>
              <a:t>에서 관심 유전자만 추출</a:t>
            </a:r>
          </a:p>
        </p:txBody>
      </p:sp>
      <p:sp>
        <p:nvSpPr>
          <p:cNvPr id="12" name="TextBox 11">
            <a:extLst>
              <a:ext uri="{FF2B5EF4-FFF2-40B4-BE49-F238E27FC236}">
                <a16:creationId xmlns:a16="http://schemas.microsoft.com/office/drawing/2014/main" id="{B145A711-16DD-744E-BBD7-67EC75B59A82}"/>
              </a:ext>
            </a:extLst>
          </p:cNvPr>
          <p:cNvSpPr txBox="1"/>
          <p:nvPr/>
        </p:nvSpPr>
        <p:spPr>
          <a:xfrm>
            <a:off x="7236823" y="5249772"/>
            <a:ext cx="4781006" cy="307777"/>
          </a:xfrm>
          <a:prstGeom prst="rect">
            <a:avLst/>
          </a:prstGeom>
          <a:noFill/>
        </p:spPr>
        <p:txBody>
          <a:bodyPr wrap="square" rtlCol="0">
            <a:spAutoFit/>
          </a:bodyPr>
          <a:lstStyle/>
          <a:p>
            <a:r>
              <a:rPr kumimoji="1" lang="ko-Kore-KR" altLang="en-US" sz="1400" dirty="0"/>
              <a:t>행 이름을 유전자 이름으로 수정</a:t>
            </a:r>
          </a:p>
        </p:txBody>
      </p:sp>
      <p:sp>
        <p:nvSpPr>
          <p:cNvPr id="7" name="TextBox 6">
            <a:extLst>
              <a:ext uri="{FF2B5EF4-FFF2-40B4-BE49-F238E27FC236}">
                <a16:creationId xmlns:a16="http://schemas.microsoft.com/office/drawing/2014/main" id="{0AA658A4-B078-7849-B0DC-0AEB7DE473A8}"/>
              </a:ext>
            </a:extLst>
          </p:cNvPr>
          <p:cNvSpPr txBox="1"/>
          <p:nvPr/>
        </p:nvSpPr>
        <p:spPr>
          <a:xfrm>
            <a:off x="7236823" y="2039426"/>
            <a:ext cx="822960" cy="369332"/>
          </a:xfrm>
          <a:prstGeom prst="rect">
            <a:avLst/>
          </a:prstGeom>
          <a:noFill/>
        </p:spPr>
        <p:txBody>
          <a:bodyPr wrap="square" rtlCol="0">
            <a:spAutoFit/>
          </a:bodyPr>
          <a:lstStyle/>
          <a:p>
            <a:r>
              <a:rPr kumimoji="1" lang="ko-Kore-KR" altLang="en-US" b="1" dirty="0"/>
              <a:t>설명</a:t>
            </a:r>
          </a:p>
        </p:txBody>
      </p:sp>
    </p:spTree>
    <p:extLst>
      <p:ext uri="{BB962C8B-B14F-4D97-AF65-F5344CB8AC3E}">
        <p14:creationId xmlns:p14="http://schemas.microsoft.com/office/powerpoint/2010/main" val="29672664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2758BA6-F9A1-A149-9C6B-BF87855E5C58}"/>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6" name="TextBox 5">
            <a:extLst>
              <a:ext uri="{FF2B5EF4-FFF2-40B4-BE49-F238E27FC236}">
                <a16:creationId xmlns:a16="http://schemas.microsoft.com/office/drawing/2014/main" id="{50BBC087-24A2-6F4D-AC52-DD3A42B8BDEF}"/>
              </a:ext>
            </a:extLst>
          </p:cNvPr>
          <p:cNvSpPr txBox="1"/>
          <p:nvPr/>
        </p:nvSpPr>
        <p:spPr>
          <a:xfrm>
            <a:off x="470692" y="5010431"/>
            <a:ext cx="11573261" cy="1631216"/>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R" sz="2000" dirty="0"/>
              <a:t>TODO </a:t>
            </a:r>
            <a:r>
              <a:rPr kumimoji="1" lang="ko-KR" altLang="en-US" sz="2000" dirty="0"/>
              <a:t>직전까지 코드를 실행하시면 </a:t>
            </a:r>
            <a:r>
              <a:rPr kumimoji="1" lang="en-US" altLang="ko-KR" sz="2000" b="1" dirty="0" err="1"/>
              <a:t>Tfh.related.countData</a:t>
            </a:r>
            <a:r>
              <a:rPr kumimoji="1" lang="ko-KR" altLang="en-US" sz="2000" dirty="0"/>
              <a:t>라는</a:t>
            </a:r>
            <a:r>
              <a:rPr kumimoji="1" lang="en-US" altLang="ko-KR" sz="2000" dirty="0"/>
              <a:t> 26 x 24</a:t>
            </a:r>
            <a:r>
              <a:rPr kumimoji="1" lang="ko-KR" altLang="en-US" sz="2000" dirty="0"/>
              <a:t> </a:t>
            </a:r>
            <a:r>
              <a:rPr kumimoji="1" lang="en-US" altLang="ko-KR" sz="2000" dirty="0" err="1"/>
              <a:t>dataframe</a:t>
            </a:r>
            <a:r>
              <a:rPr kumimoji="1" lang="ko-KR" altLang="en-US" sz="2000" dirty="0" err="1"/>
              <a:t>를</a:t>
            </a:r>
            <a:r>
              <a:rPr kumimoji="1" lang="ko-KR" altLang="en-US" sz="2000" dirty="0"/>
              <a:t> 얻을 수 있습니다</a:t>
            </a:r>
            <a:r>
              <a:rPr kumimoji="1" lang="en-US" altLang="ko-KR" sz="2000" dirty="0"/>
              <a:t>.</a:t>
            </a:r>
          </a:p>
          <a:p>
            <a:pPr marL="285750" indent="-285750">
              <a:buFont typeface="Arial" panose="020B0604020202020204" pitchFamily="34" charset="0"/>
              <a:buChar char="•"/>
            </a:pPr>
            <a:endParaRPr kumimoji="1" lang="en-US" altLang="ko-Kore-KR" sz="2000" dirty="0"/>
          </a:p>
          <a:p>
            <a:pPr marL="285750" indent="-285750">
              <a:buFont typeface="Arial" panose="020B0604020202020204" pitchFamily="34" charset="0"/>
              <a:buChar char="•"/>
            </a:pPr>
            <a:r>
              <a:rPr kumimoji="1" lang="ko-KR" altLang="en-US" sz="2000" dirty="0"/>
              <a:t>이 </a:t>
            </a:r>
            <a:r>
              <a:rPr kumimoji="1" lang="en-US" altLang="ko-KR" sz="2000" dirty="0"/>
              <a:t>matrix</a:t>
            </a:r>
            <a:r>
              <a:rPr kumimoji="1" lang="ko-KR" altLang="en-US" sz="2000" dirty="0"/>
              <a:t>는 </a:t>
            </a:r>
            <a:r>
              <a:rPr kumimoji="1" lang="en-US" altLang="ko-KR" sz="2000" dirty="0"/>
              <a:t>DEseq2</a:t>
            </a:r>
            <a:r>
              <a:rPr kumimoji="1" lang="ko-KR" altLang="en-US" sz="2000" dirty="0"/>
              <a:t>을 이용해 </a:t>
            </a:r>
            <a:r>
              <a:rPr kumimoji="1" lang="en-US" altLang="ko-KR" sz="2000" dirty="0"/>
              <a:t>normalized</a:t>
            </a:r>
            <a:r>
              <a:rPr kumimoji="1" lang="ko-KR" altLang="en-US" sz="2000" dirty="0"/>
              <a:t> 된 </a:t>
            </a:r>
            <a:r>
              <a:rPr kumimoji="1" lang="en-US" altLang="ko-KR" sz="2000" dirty="0"/>
              <a:t>count </a:t>
            </a:r>
            <a:r>
              <a:rPr kumimoji="1" lang="ko-KR" altLang="en-US" sz="2000" dirty="0"/>
              <a:t>값을 담고 있는 </a:t>
            </a:r>
            <a:r>
              <a:rPr kumimoji="1" lang="en-US" altLang="ko-KR" sz="2000" dirty="0"/>
              <a:t>matrix</a:t>
            </a:r>
            <a:r>
              <a:rPr kumimoji="1" lang="ko-KR" altLang="en-US" sz="2000" dirty="0"/>
              <a:t>입니다</a:t>
            </a:r>
            <a:r>
              <a:rPr kumimoji="1" lang="en-US" altLang="ko-KR" sz="2000" dirty="0"/>
              <a:t>.</a:t>
            </a:r>
          </a:p>
          <a:p>
            <a:pPr marL="285750" indent="-285750">
              <a:buFont typeface="Arial" panose="020B0604020202020204" pitchFamily="34" charset="0"/>
              <a:buChar char="•"/>
            </a:pPr>
            <a:endParaRPr kumimoji="1" lang="en-US" altLang="ko-KR" sz="2000" dirty="0"/>
          </a:p>
          <a:p>
            <a:pPr marL="285750" indent="-285750">
              <a:buFont typeface="Arial" panose="020B0604020202020204" pitchFamily="34" charset="0"/>
              <a:buChar char="•"/>
            </a:pPr>
            <a:r>
              <a:rPr kumimoji="1" lang="en-US" altLang="ko-KR" sz="2000" dirty="0"/>
              <a:t>Row</a:t>
            </a:r>
            <a:r>
              <a:rPr kumimoji="1" lang="ko-KR" altLang="en-US" sz="2000" dirty="0"/>
              <a:t>는 </a:t>
            </a:r>
            <a:r>
              <a:rPr kumimoji="1" lang="en-US" altLang="ko-KR" sz="2000" dirty="0"/>
              <a:t>gene, Column</a:t>
            </a:r>
            <a:r>
              <a:rPr kumimoji="1" lang="ko-KR" altLang="en-US" sz="2000" dirty="0"/>
              <a:t>은 샘플 이름입니다</a:t>
            </a:r>
            <a:r>
              <a:rPr kumimoji="1" lang="en-US" altLang="ko-KR" sz="2000" dirty="0"/>
              <a:t>.</a:t>
            </a:r>
            <a:r>
              <a:rPr kumimoji="1" lang="ko-KR" altLang="en-US" sz="2000" dirty="0"/>
              <a:t> </a:t>
            </a:r>
            <a:endParaRPr kumimoji="1" lang="ko-Kore-KR" altLang="en-US" sz="2000" dirty="0"/>
          </a:p>
        </p:txBody>
      </p:sp>
      <p:pic>
        <p:nvPicPr>
          <p:cNvPr id="2" name="그림 1">
            <a:extLst>
              <a:ext uri="{FF2B5EF4-FFF2-40B4-BE49-F238E27FC236}">
                <a16:creationId xmlns:a16="http://schemas.microsoft.com/office/drawing/2014/main" id="{F2C96386-E000-E946-BEEE-BB559DFEBF17}"/>
              </a:ext>
            </a:extLst>
          </p:cNvPr>
          <p:cNvPicPr>
            <a:picLocks noChangeAspect="1"/>
          </p:cNvPicPr>
          <p:nvPr/>
        </p:nvPicPr>
        <p:blipFill>
          <a:blip r:embed="rId2"/>
          <a:stretch>
            <a:fillRect/>
          </a:stretch>
        </p:blipFill>
        <p:spPr>
          <a:xfrm>
            <a:off x="4635947" y="216353"/>
            <a:ext cx="6552838" cy="4731563"/>
          </a:xfrm>
          <a:prstGeom prst="rect">
            <a:avLst/>
          </a:prstGeom>
        </p:spPr>
      </p:pic>
      <p:pic>
        <p:nvPicPr>
          <p:cNvPr id="8" name="그림 7">
            <a:extLst>
              <a:ext uri="{FF2B5EF4-FFF2-40B4-BE49-F238E27FC236}">
                <a16:creationId xmlns:a16="http://schemas.microsoft.com/office/drawing/2014/main" id="{27DFCCAE-FE5E-DF42-97F5-02D1217B8C6A}"/>
              </a:ext>
            </a:extLst>
          </p:cNvPr>
          <p:cNvPicPr>
            <a:picLocks noChangeAspect="1"/>
          </p:cNvPicPr>
          <p:nvPr/>
        </p:nvPicPr>
        <p:blipFill>
          <a:blip r:embed="rId3"/>
          <a:stretch>
            <a:fillRect/>
          </a:stretch>
        </p:blipFill>
        <p:spPr>
          <a:xfrm>
            <a:off x="838200" y="1939764"/>
            <a:ext cx="2819400" cy="406400"/>
          </a:xfrm>
          <a:prstGeom prst="rect">
            <a:avLst/>
          </a:prstGeom>
        </p:spPr>
      </p:pic>
      <p:pic>
        <p:nvPicPr>
          <p:cNvPr id="7" name="그림 6">
            <a:extLst>
              <a:ext uri="{FF2B5EF4-FFF2-40B4-BE49-F238E27FC236}">
                <a16:creationId xmlns:a16="http://schemas.microsoft.com/office/drawing/2014/main" id="{51BF9E8E-9BCB-A547-8FDC-19B04C4D5EDB}"/>
              </a:ext>
            </a:extLst>
          </p:cNvPr>
          <p:cNvPicPr>
            <a:picLocks noChangeAspect="1"/>
          </p:cNvPicPr>
          <p:nvPr/>
        </p:nvPicPr>
        <p:blipFill>
          <a:blip r:embed="rId4"/>
          <a:stretch>
            <a:fillRect/>
          </a:stretch>
        </p:blipFill>
        <p:spPr>
          <a:xfrm>
            <a:off x="470692" y="2869246"/>
            <a:ext cx="3761276" cy="1545865"/>
          </a:xfrm>
          <a:prstGeom prst="rect">
            <a:avLst/>
          </a:prstGeom>
        </p:spPr>
      </p:pic>
    </p:spTree>
    <p:extLst>
      <p:ext uri="{BB962C8B-B14F-4D97-AF65-F5344CB8AC3E}">
        <p14:creationId xmlns:p14="http://schemas.microsoft.com/office/powerpoint/2010/main" val="2531039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24118" y="216285"/>
            <a:ext cx="5777753" cy="646331"/>
          </a:xfrm>
          <a:noFill/>
        </p:spPr>
        <p:txBody>
          <a:bodyPr wrap="square" rtlCol="0">
            <a:spAutoFit/>
          </a:bodyPr>
          <a:lstStyle/>
          <a:p>
            <a:r>
              <a:rPr kumimoji="1" lang="en-US" altLang="ko-KR" sz="4000" b="1" dirty="0">
                <a:latin typeface="+mn-lt"/>
                <a:ea typeface="+mn-ea"/>
                <a:cs typeface="+mn-cs"/>
              </a:rPr>
              <a:t>4. Gene ontology analysis</a:t>
            </a:r>
            <a:endParaRPr kumimoji="1" lang="ko-KR" altLang="en-US" sz="4000" b="1" dirty="0">
              <a:latin typeface="+mn-lt"/>
              <a:ea typeface="+mn-ea"/>
              <a:cs typeface="+mn-cs"/>
            </a:endParaRPr>
          </a:p>
        </p:txBody>
      </p:sp>
      <p:pic>
        <p:nvPicPr>
          <p:cNvPr id="1026" name="Picture 2" descr="Gene Ontology analysis of Mtb glycoproteins. The gene ontology analysis showed that the majority of the glycoproteins identified were localized in the cell wall and plasma membrane while lipid homeostasis, fatty acid metabolism, and response to the host immune system were among the enriched biological process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1871" y="737054"/>
            <a:ext cx="4756509" cy="5041900"/>
          </a:xfrm>
          <a:prstGeom prst="rect">
            <a:avLst/>
          </a:prstGeom>
          <a:noFill/>
          <a:extLst>
            <a:ext uri="{909E8E84-426E-40DD-AFC4-6F175D3DCCD1}">
              <a14:hiddenFill xmlns:a14="http://schemas.microsoft.com/office/drawing/2010/main">
                <a:solidFill>
                  <a:srgbClr val="FFFFFF"/>
                </a:solidFill>
              </a14:hiddenFill>
            </a:ext>
          </a:extLst>
        </p:spPr>
      </p:pic>
      <p:pic>
        <p:nvPicPr>
          <p:cNvPr id="7" name="그림 6">
            <a:extLst>
              <a:ext uri="{FF2B5EF4-FFF2-40B4-BE49-F238E27FC236}">
                <a16:creationId xmlns:a16="http://schemas.microsoft.com/office/drawing/2014/main" id="{BA11DD6A-3F8D-654A-BE78-0320982864F9}"/>
              </a:ext>
            </a:extLst>
          </p:cNvPr>
          <p:cNvPicPr>
            <a:picLocks noChangeAspect="1"/>
          </p:cNvPicPr>
          <p:nvPr/>
        </p:nvPicPr>
        <p:blipFill>
          <a:blip r:embed="rId3"/>
          <a:stretch>
            <a:fillRect/>
          </a:stretch>
        </p:blipFill>
        <p:spPr>
          <a:xfrm>
            <a:off x="1400837" y="1485131"/>
            <a:ext cx="3424315" cy="3545746"/>
          </a:xfrm>
          <a:prstGeom prst="rect">
            <a:avLst/>
          </a:prstGeom>
        </p:spPr>
      </p:pic>
      <p:sp>
        <p:nvSpPr>
          <p:cNvPr id="9" name="TextBox 8">
            <a:extLst>
              <a:ext uri="{FF2B5EF4-FFF2-40B4-BE49-F238E27FC236}">
                <a16:creationId xmlns:a16="http://schemas.microsoft.com/office/drawing/2014/main" id="{21CFA199-BCBD-F54A-A01E-35953EC8D884}"/>
              </a:ext>
            </a:extLst>
          </p:cNvPr>
          <p:cNvSpPr txBox="1"/>
          <p:nvPr/>
        </p:nvSpPr>
        <p:spPr>
          <a:xfrm>
            <a:off x="1765263" y="5814757"/>
            <a:ext cx="8661474" cy="503792"/>
          </a:xfrm>
          <a:prstGeom prst="rect">
            <a:avLst/>
          </a:prstGeom>
          <a:noFill/>
        </p:spPr>
        <p:txBody>
          <a:bodyPr wrap="none" rtlCol="0">
            <a:spAutoFit/>
          </a:bodyPr>
          <a:lstStyle/>
          <a:p>
            <a:pPr>
              <a:lnSpc>
                <a:spcPct val="150000"/>
              </a:lnSpc>
            </a:pPr>
            <a:r>
              <a:rPr kumimoji="1" lang="en-US" altLang="ko-KR" sz="2000"/>
              <a:t>DEG </a:t>
            </a:r>
            <a:r>
              <a:rPr kumimoji="1" lang="ko-KR" altLang="en-US" sz="2000"/>
              <a:t>결과에 생물학적 해석을 덧붙이기 위한 </a:t>
            </a:r>
            <a:r>
              <a:rPr kumimoji="1" lang="en-US" altLang="ko-Kore-KR" sz="2000" b="1"/>
              <a:t>Gene ontology </a:t>
            </a:r>
            <a:r>
              <a:rPr kumimoji="1" lang="ko-KR" altLang="en-US" sz="2000" b="1"/>
              <a:t>개념 및 분석 소개</a:t>
            </a:r>
            <a:endParaRPr kumimoji="1" lang="en-US" altLang="ko-KR" sz="2000" b="1"/>
          </a:p>
        </p:txBody>
      </p:sp>
    </p:spTree>
    <p:extLst>
      <p:ext uri="{BB962C8B-B14F-4D97-AF65-F5344CB8AC3E}">
        <p14:creationId xmlns:p14="http://schemas.microsoft.com/office/powerpoint/2010/main" val="6014319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12" name="직사각형 11">
            <a:extLst>
              <a:ext uri="{FF2B5EF4-FFF2-40B4-BE49-F238E27FC236}">
                <a16:creationId xmlns:a16="http://schemas.microsoft.com/office/drawing/2014/main" id="{67625D3C-39B1-224A-BCD9-BF976D1A96F0}"/>
              </a:ext>
            </a:extLst>
          </p:cNvPr>
          <p:cNvSpPr/>
          <p:nvPr/>
        </p:nvSpPr>
        <p:spPr>
          <a:xfrm>
            <a:off x="925284" y="1602420"/>
            <a:ext cx="9538609" cy="1077218"/>
          </a:xfrm>
          <a:prstGeom prst="rect">
            <a:avLst/>
          </a:prstGeom>
        </p:spPr>
        <p:txBody>
          <a:bodyPr wrap="square">
            <a:spAutoFit/>
          </a:bodyPr>
          <a:lstStyle/>
          <a:p>
            <a:r>
              <a:rPr lang="en-US" altLang="ko-KR" sz="1600" b="1" dirty="0" err="1"/>
              <a:t>ComplexHeatmap</a:t>
            </a:r>
            <a:r>
              <a:rPr lang="en-US" altLang="ko-KR" sz="1600" b="1" dirty="0"/>
              <a:t> vignette : </a:t>
            </a:r>
          </a:p>
          <a:p>
            <a:r>
              <a:rPr lang="en-US" altLang="ko-KR" sz="1600" dirty="0">
                <a:hlinkClick r:id="rId2"/>
              </a:rPr>
              <a:t>https://jokergoo.github.io/ComplexHeatmap-reference/book/</a:t>
            </a:r>
            <a:endParaRPr lang="en-US" altLang="ko-KR" sz="1600" dirty="0"/>
          </a:p>
          <a:p>
            <a:endParaRPr lang="en-US" altLang="ko-KR" sz="1600" dirty="0"/>
          </a:p>
          <a:p>
            <a:endParaRPr lang="ko-Kore-KR" altLang="en-US" sz="1600" dirty="0"/>
          </a:p>
        </p:txBody>
      </p:sp>
      <p:sp>
        <p:nvSpPr>
          <p:cNvPr id="3" name="TextBox 2">
            <a:extLst>
              <a:ext uri="{FF2B5EF4-FFF2-40B4-BE49-F238E27FC236}">
                <a16:creationId xmlns:a16="http://schemas.microsoft.com/office/drawing/2014/main" id="{23BEB929-576F-C944-94C9-CD173B2D7280}"/>
              </a:ext>
            </a:extLst>
          </p:cNvPr>
          <p:cNvSpPr txBox="1"/>
          <p:nvPr/>
        </p:nvSpPr>
        <p:spPr>
          <a:xfrm>
            <a:off x="1083317" y="4282552"/>
            <a:ext cx="10467976" cy="1631216"/>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R" sz="2000" dirty="0"/>
              <a:t>Heatmap</a:t>
            </a:r>
            <a:r>
              <a:rPr kumimoji="1" lang="ko-KR" altLang="en-US" sz="2000" dirty="0"/>
              <a:t> 이라는 </a:t>
            </a:r>
            <a:r>
              <a:rPr kumimoji="1" lang="en-US" altLang="ko-KR" sz="2000" dirty="0"/>
              <a:t>function</a:t>
            </a:r>
            <a:r>
              <a:rPr kumimoji="1" lang="ko-KR" altLang="en-US" sz="2000" dirty="0"/>
              <a:t>을 사용하면 </a:t>
            </a:r>
            <a:r>
              <a:rPr kumimoji="1" lang="en-US" altLang="ko-KR" sz="2000" dirty="0"/>
              <a:t>Heatmap</a:t>
            </a:r>
            <a:r>
              <a:rPr kumimoji="1" lang="ko-KR" altLang="en-US" sz="2000" dirty="0"/>
              <a:t>을 그릴 수 있습니다</a:t>
            </a:r>
            <a:r>
              <a:rPr kumimoji="1" lang="en-US" altLang="ko-KR" sz="2000" dirty="0"/>
              <a:t>.</a:t>
            </a:r>
          </a:p>
          <a:p>
            <a:pPr marL="285750" indent="-285750">
              <a:buFont typeface="Arial" panose="020B0604020202020204" pitchFamily="34" charset="0"/>
              <a:buChar char="•"/>
            </a:pPr>
            <a:endParaRPr kumimoji="1" lang="en-US" altLang="ko-KR" sz="2000" dirty="0"/>
          </a:p>
          <a:p>
            <a:pPr marL="285750" indent="-285750">
              <a:buFont typeface="Arial" panose="020B0604020202020204" pitchFamily="34" charset="0"/>
              <a:buChar char="•"/>
            </a:pPr>
            <a:r>
              <a:rPr kumimoji="1" lang="ko-KR" altLang="en-US" sz="2000" dirty="0"/>
              <a:t>실습 코드에서 </a:t>
            </a:r>
            <a:r>
              <a:rPr kumimoji="1" lang="en-US" altLang="ko-KR" sz="2000" dirty="0"/>
              <a:t>Heatmap</a:t>
            </a:r>
            <a:r>
              <a:rPr kumimoji="1" lang="ko-KR" altLang="en-US" sz="2000" dirty="0"/>
              <a:t>을 그리는 함수는 이미 완성이 되어 있습니다</a:t>
            </a:r>
            <a:r>
              <a:rPr kumimoji="1" lang="en-US" altLang="ko-KR" sz="2000" dirty="0"/>
              <a:t>.</a:t>
            </a:r>
          </a:p>
          <a:p>
            <a:pPr marL="285750" indent="-285750">
              <a:buFont typeface="Arial" panose="020B0604020202020204" pitchFamily="34" charset="0"/>
              <a:buChar char="•"/>
            </a:pPr>
            <a:endParaRPr kumimoji="1" lang="en-US" altLang="ko-Kore-KR" sz="2000" dirty="0"/>
          </a:p>
          <a:p>
            <a:pPr marL="285750" indent="-285750">
              <a:buFont typeface="Arial" panose="020B0604020202020204" pitchFamily="34" charset="0"/>
              <a:buChar char="•"/>
            </a:pPr>
            <a:r>
              <a:rPr kumimoji="1" lang="ko-KR" altLang="en-US" sz="2000" dirty="0"/>
              <a:t>대신 </a:t>
            </a:r>
            <a:r>
              <a:rPr kumimoji="1" lang="en-US" altLang="ko-KR" sz="2000" dirty="0"/>
              <a:t>Heatmap function</a:t>
            </a:r>
            <a:r>
              <a:rPr kumimoji="1" lang="ko-KR" altLang="en-US" sz="2000" dirty="0"/>
              <a:t>을 그리기 위한 </a:t>
            </a:r>
            <a:r>
              <a:rPr kumimoji="1" lang="en-US" altLang="ko-KR" sz="2000" b="1" dirty="0"/>
              <a:t>log2FC</a:t>
            </a:r>
            <a:r>
              <a:rPr kumimoji="1" lang="ko-KR" altLang="en-US" sz="2000" b="1" dirty="0"/>
              <a:t> 값을 담고 있는 </a:t>
            </a:r>
            <a:r>
              <a:rPr kumimoji="1" lang="en-US" altLang="ko-KR" sz="2000" b="1" dirty="0"/>
              <a:t>matrix</a:t>
            </a:r>
            <a:r>
              <a:rPr kumimoji="1" lang="ko-KR" altLang="en-US" sz="2000" dirty="0" err="1"/>
              <a:t>를</a:t>
            </a:r>
            <a:r>
              <a:rPr kumimoji="1" lang="ko-KR" altLang="en-US" sz="2000" dirty="0"/>
              <a:t> 만들어야 합니다</a:t>
            </a:r>
            <a:r>
              <a:rPr kumimoji="1" lang="en-US" altLang="ko-KR" sz="2000" dirty="0"/>
              <a:t>.</a:t>
            </a:r>
            <a:endParaRPr kumimoji="1" lang="ko-Kore-KR" altLang="en-US" sz="2000" dirty="0"/>
          </a:p>
        </p:txBody>
      </p:sp>
      <p:pic>
        <p:nvPicPr>
          <p:cNvPr id="5" name="그림 4">
            <a:extLst>
              <a:ext uri="{FF2B5EF4-FFF2-40B4-BE49-F238E27FC236}">
                <a16:creationId xmlns:a16="http://schemas.microsoft.com/office/drawing/2014/main" id="{B9916359-9274-0B47-B121-ADD2E515896F}"/>
              </a:ext>
            </a:extLst>
          </p:cNvPr>
          <p:cNvPicPr>
            <a:picLocks noChangeAspect="1"/>
          </p:cNvPicPr>
          <p:nvPr/>
        </p:nvPicPr>
        <p:blipFill>
          <a:blip r:embed="rId3"/>
          <a:stretch>
            <a:fillRect/>
          </a:stretch>
        </p:blipFill>
        <p:spPr>
          <a:xfrm>
            <a:off x="1238250" y="2679638"/>
            <a:ext cx="9348788" cy="1341304"/>
          </a:xfrm>
          <a:prstGeom prst="rect">
            <a:avLst/>
          </a:prstGeom>
        </p:spPr>
      </p:pic>
    </p:spTree>
    <p:extLst>
      <p:ext uri="{BB962C8B-B14F-4D97-AF65-F5344CB8AC3E}">
        <p14:creationId xmlns:p14="http://schemas.microsoft.com/office/powerpoint/2010/main" val="23328038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2" name="직사각형 1">
            <a:extLst>
              <a:ext uri="{FF2B5EF4-FFF2-40B4-BE49-F238E27FC236}">
                <a16:creationId xmlns:a16="http://schemas.microsoft.com/office/drawing/2014/main" id="{0D93DFA1-602B-A94A-ABD7-946673A8BA4B}"/>
              </a:ext>
            </a:extLst>
          </p:cNvPr>
          <p:cNvSpPr/>
          <p:nvPr/>
        </p:nvSpPr>
        <p:spPr>
          <a:xfrm>
            <a:off x="2220611" y="5453951"/>
            <a:ext cx="8098296" cy="584775"/>
          </a:xfrm>
          <a:prstGeom prst="rect">
            <a:avLst/>
          </a:prstGeom>
          <a:ln w="28575">
            <a:solidFill>
              <a:schemeClr val="tx1"/>
            </a:solidFill>
          </a:ln>
        </p:spPr>
        <p:txBody>
          <a:bodyPr wrap="square">
            <a:spAutoFit/>
          </a:bodyPr>
          <a:lstStyle/>
          <a:p>
            <a:r>
              <a:rPr lang="en" altLang="ko-Kore-KR" dirty="0"/>
              <a:t>log2FC.data &lt;- log2(</a:t>
            </a:r>
            <a:r>
              <a:rPr lang="en" altLang="ko-Kore-KR" dirty="0" err="1"/>
              <a:t>Tfh.related.countData</a:t>
            </a:r>
            <a:r>
              <a:rPr lang="en" altLang="ko-Kore-KR" dirty="0"/>
              <a:t>[</a:t>
            </a:r>
            <a:r>
              <a:rPr lang="en" altLang="ko-Kore-KR" dirty="0">
                <a:solidFill>
                  <a:srgbClr val="FF0000"/>
                </a:solidFill>
              </a:rPr>
              <a:t> </a:t>
            </a:r>
            <a:r>
              <a:rPr lang="en" altLang="ko-Kore-KR" sz="3200" b="1" dirty="0">
                <a:solidFill>
                  <a:srgbClr val="FF0000"/>
                </a:solidFill>
              </a:rPr>
              <a:t>### </a:t>
            </a:r>
            <a:r>
              <a:rPr lang="en" altLang="ko-Kore-KR" dirty="0"/>
              <a:t>] / </a:t>
            </a:r>
            <a:r>
              <a:rPr lang="en" altLang="ko-Kore-KR" dirty="0" err="1"/>
              <a:t>Tfh.related.countData</a:t>
            </a:r>
            <a:r>
              <a:rPr lang="en" altLang="ko-Kore-KR" b="1" dirty="0"/>
              <a:t>[ </a:t>
            </a:r>
            <a:r>
              <a:rPr lang="en" altLang="ko-Kore-KR" sz="2800" b="1" dirty="0">
                <a:solidFill>
                  <a:srgbClr val="FF0000"/>
                </a:solidFill>
              </a:rPr>
              <a:t>### </a:t>
            </a:r>
            <a:r>
              <a:rPr lang="en" altLang="ko-Kore-KR" dirty="0"/>
              <a:t>])</a:t>
            </a:r>
            <a:endParaRPr lang="ko-Kore-KR" altLang="en-US" dirty="0"/>
          </a:p>
        </p:txBody>
      </p:sp>
      <p:sp>
        <p:nvSpPr>
          <p:cNvPr id="6" name="직사각형 5">
            <a:extLst>
              <a:ext uri="{FF2B5EF4-FFF2-40B4-BE49-F238E27FC236}">
                <a16:creationId xmlns:a16="http://schemas.microsoft.com/office/drawing/2014/main" id="{2219C06E-1729-5C46-BD68-D1302656A25D}"/>
              </a:ext>
            </a:extLst>
          </p:cNvPr>
          <p:cNvSpPr/>
          <p:nvPr/>
        </p:nvSpPr>
        <p:spPr>
          <a:xfrm>
            <a:off x="1328738" y="4598577"/>
            <a:ext cx="9629774" cy="707886"/>
          </a:xfrm>
          <a:prstGeom prst="rect">
            <a:avLst/>
          </a:prstGeom>
        </p:spPr>
        <p:txBody>
          <a:bodyPr wrap="square">
            <a:spAutoFit/>
          </a:bodyPr>
          <a:lstStyle/>
          <a:p>
            <a:r>
              <a:rPr lang="en-US" altLang="ko-KR" sz="2000" b="1" dirty="0"/>
              <a:t>Q</a:t>
            </a:r>
            <a:r>
              <a:rPr lang="ko-KR" altLang="en-US" sz="2000" b="1" dirty="0"/>
              <a:t> </a:t>
            </a:r>
            <a:r>
              <a:rPr lang="en-US" altLang="ko-KR" sz="2000" b="1" dirty="0"/>
              <a:t>. Day,</a:t>
            </a:r>
            <a:r>
              <a:rPr lang="ko-KR" altLang="en-US" sz="2000" b="1" dirty="0"/>
              <a:t> </a:t>
            </a:r>
            <a:r>
              <a:rPr lang="en-US" altLang="ko-KR" sz="2000" b="1" dirty="0"/>
              <a:t>Replicate</a:t>
            </a:r>
            <a:r>
              <a:rPr lang="ko-KR" altLang="en-US" sz="2000" b="1" dirty="0"/>
              <a:t>별 </a:t>
            </a:r>
            <a:r>
              <a:rPr lang="en-US" altLang="ko-KR" sz="2000" b="1" dirty="0"/>
              <a:t>log2(GCTFH/</a:t>
            </a:r>
            <a:r>
              <a:rPr lang="en-US" altLang="ko-KR" sz="2000" b="1" dirty="0" err="1"/>
              <a:t>TFHlike</a:t>
            </a:r>
            <a:r>
              <a:rPr lang="en-US" altLang="ko-KR" sz="2000" b="1" dirty="0"/>
              <a:t>) </a:t>
            </a:r>
            <a:r>
              <a:rPr lang="ko-KR" altLang="en-US" sz="2000" b="1" dirty="0" err="1"/>
              <a:t>를</a:t>
            </a:r>
            <a:r>
              <a:rPr lang="ko-KR" altLang="en-US" sz="2000" b="1" dirty="0"/>
              <a:t> 계산하기 위해서는 </a:t>
            </a:r>
            <a:r>
              <a:rPr lang="en-US" altLang="ko-KR" sz="2000" b="1" dirty="0"/>
              <a:t>###</a:t>
            </a:r>
            <a:r>
              <a:rPr lang="ko-KR" altLang="en-US" sz="2000" b="1" dirty="0"/>
              <a:t>을 어떻게 수정해야 할까요</a:t>
            </a:r>
            <a:r>
              <a:rPr lang="en-US" altLang="ko-KR" sz="2000" b="1" dirty="0"/>
              <a:t>?</a:t>
            </a:r>
            <a:r>
              <a:rPr lang="ko-KR" altLang="en-US" sz="2000" b="1" dirty="0"/>
              <a:t> </a:t>
            </a:r>
            <a:endParaRPr lang="ko-Kore-KR" altLang="en-US" sz="2000" b="1" dirty="0"/>
          </a:p>
        </p:txBody>
      </p:sp>
      <p:sp>
        <p:nvSpPr>
          <p:cNvPr id="10" name="TextBox 9">
            <a:extLst>
              <a:ext uri="{FF2B5EF4-FFF2-40B4-BE49-F238E27FC236}">
                <a16:creationId xmlns:a16="http://schemas.microsoft.com/office/drawing/2014/main" id="{DCA27CC7-3D83-B743-A27E-2E6ADDC38BBF}"/>
              </a:ext>
            </a:extLst>
          </p:cNvPr>
          <p:cNvSpPr txBox="1"/>
          <p:nvPr/>
        </p:nvSpPr>
        <p:spPr>
          <a:xfrm>
            <a:off x="8217214" y="6488668"/>
            <a:ext cx="3974786" cy="307777"/>
          </a:xfrm>
          <a:prstGeom prst="rect">
            <a:avLst/>
          </a:prstGeom>
          <a:noFill/>
        </p:spPr>
        <p:txBody>
          <a:bodyPr wrap="square" rtlCol="0">
            <a:spAutoFit/>
          </a:bodyPr>
          <a:lstStyle/>
          <a:p>
            <a:pPr algn="r"/>
            <a:r>
              <a:rPr kumimoji="1" lang="ko-KR" altLang="en-US" sz="1400" dirty="0"/>
              <a:t>정답은 </a:t>
            </a:r>
            <a:r>
              <a:rPr kumimoji="1" lang="en-US" altLang="ko-Kore-KR" sz="1400" dirty="0"/>
              <a:t>4.Code/3.Visualization.R</a:t>
            </a:r>
            <a:r>
              <a:rPr kumimoji="1" lang="ko-KR" altLang="en-US" sz="1400" dirty="0"/>
              <a:t> 참고</a:t>
            </a:r>
            <a:endParaRPr kumimoji="1" lang="ko-Kore-KR" altLang="en-US" sz="1400" dirty="0"/>
          </a:p>
        </p:txBody>
      </p:sp>
      <p:graphicFrame>
        <p:nvGraphicFramePr>
          <p:cNvPr id="13" name="표 13">
            <a:extLst>
              <a:ext uri="{FF2B5EF4-FFF2-40B4-BE49-F238E27FC236}">
                <a16:creationId xmlns:a16="http://schemas.microsoft.com/office/drawing/2014/main" id="{FA9621CF-B92D-E849-B585-D881CB4AD438}"/>
              </a:ext>
            </a:extLst>
          </p:cNvPr>
          <p:cNvGraphicFramePr>
            <a:graphicFrameLocks noGrp="1"/>
          </p:cNvGraphicFramePr>
          <p:nvPr/>
        </p:nvGraphicFramePr>
        <p:xfrm>
          <a:off x="2637630" y="1947280"/>
          <a:ext cx="2039940" cy="1828800"/>
        </p:xfrm>
        <a:graphic>
          <a:graphicData uri="http://schemas.openxmlformats.org/drawingml/2006/table">
            <a:tbl>
              <a:tblPr firstRow="1" bandRow="1">
                <a:tableStyleId>{5C22544A-7EE6-4342-B048-85BDC9FD1C3A}</a:tableStyleId>
              </a:tblPr>
              <a:tblGrid>
                <a:gridCol w="407988">
                  <a:extLst>
                    <a:ext uri="{9D8B030D-6E8A-4147-A177-3AD203B41FA5}">
                      <a16:colId xmlns:a16="http://schemas.microsoft.com/office/drawing/2014/main" val="614080137"/>
                    </a:ext>
                  </a:extLst>
                </a:gridCol>
                <a:gridCol w="407988">
                  <a:extLst>
                    <a:ext uri="{9D8B030D-6E8A-4147-A177-3AD203B41FA5}">
                      <a16:colId xmlns:a16="http://schemas.microsoft.com/office/drawing/2014/main" val="4046902893"/>
                    </a:ext>
                  </a:extLst>
                </a:gridCol>
                <a:gridCol w="407988">
                  <a:extLst>
                    <a:ext uri="{9D8B030D-6E8A-4147-A177-3AD203B41FA5}">
                      <a16:colId xmlns:a16="http://schemas.microsoft.com/office/drawing/2014/main" val="1043275862"/>
                    </a:ext>
                  </a:extLst>
                </a:gridCol>
                <a:gridCol w="407988">
                  <a:extLst>
                    <a:ext uri="{9D8B030D-6E8A-4147-A177-3AD203B41FA5}">
                      <a16:colId xmlns:a16="http://schemas.microsoft.com/office/drawing/2014/main" val="2848030171"/>
                    </a:ext>
                  </a:extLst>
                </a:gridCol>
                <a:gridCol w="407988">
                  <a:extLst>
                    <a:ext uri="{9D8B030D-6E8A-4147-A177-3AD203B41FA5}">
                      <a16:colId xmlns:a16="http://schemas.microsoft.com/office/drawing/2014/main" val="3016792105"/>
                    </a:ext>
                  </a:extLst>
                </a:gridCol>
              </a:tblGrid>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3998407188"/>
                  </a:ext>
                </a:extLst>
              </a:tr>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4200555348"/>
                  </a:ext>
                </a:extLst>
              </a:tr>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220946248"/>
                  </a:ext>
                </a:extLst>
              </a:tr>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2821626701"/>
                  </a:ext>
                </a:extLst>
              </a:tr>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dirty="0"/>
                    </a:p>
                  </a:txBody>
                  <a:tcPr/>
                </a:tc>
                <a:extLst>
                  <a:ext uri="{0D108BD9-81ED-4DB2-BD59-A6C34878D82A}">
                    <a16:rowId xmlns:a16="http://schemas.microsoft.com/office/drawing/2014/main" val="3457426774"/>
                  </a:ext>
                </a:extLst>
              </a:tr>
            </a:tbl>
          </a:graphicData>
        </a:graphic>
      </p:graphicFrame>
      <p:graphicFrame>
        <p:nvGraphicFramePr>
          <p:cNvPr id="14" name="표 13">
            <a:extLst>
              <a:ext uri="{FF2B5EF4-FFF2-40B4-BE49-F238E27FC236}">
                <a16:creationId xmlns:a16="http://schemas.microsoft.com/office/drawing/2014/main" id="{E06A5AB2-4FB6-D945-83C5-10F4309A3CE3}"/>
              </a:ext>
            </a:extLst>
          </p:cNvPr>
          <p:cNvGraphicFramePr>
            <a:graphicFrameLocks noGrp="1"/>
          </p:cNvGraphicFramePr>
          <p:nvPr/>
        </p:nvGraphicFramePr>
        <p:xfrm>
          <a:off x="7514430" y="1947280"/>
          <a:ext cx="2039940" cy="1828800"/>
        </p:xfrm>
        <a:graphic>
          <a:graphicData uri="http://schemas.openxmlformats.org/drawingml/2006/table">
            <a:tbl>
              <a:tblPr firstRow="1" bandRow="1">
                <a:tableStyleId>{5C22544A-7EE6-4342-B048-85BDC9FD1C3A}</a:tableStyleId>
              </a:tblPr>
              <a:tblGrid>
                <a:gridCol w="407988">
                  <a:extLst>
                    <a:ext uri="{9D8B030D-6E8A-4147-A177-3AD203B41FA5}">
                      <a16:colId xmlns:a16="http://schemas.microsoft.com/office/drawing/2014/main" val="614080137"/>
                    </a:ext>
                  </a:extLst>
                </a:gridCol>
                <a:gridCol w="407988">
                  <a:extLst>
                    <a:ext uri="{9D8B030D-6E8A-4147-A177-3AD203B41FA5}">
                      <a16:colId xmlns:a16="http://schemas.microsoft.com/office/drawing/2014/main" val="4046902893"/>
                    </a:ext>
                  </a:extLst>
                </a:gridCol>
                <a:gridCol w="407988">
                  <a:extLst>
                    <a:ext uri="{9D8B030D-6E8A-4147-A177-3AD203B41FA5}">
                      <a16:colId xmlns:a16="http://schemas.microsoft.com/office/drawing/2014/main" val="1043275862"/>
                    </a:ext>
                  </a:extLst>
                </a:gridCol>
                <a:gridCol w="407988">
                  <a:extLst>
                    <a:ext uri="{9D8B030D-6E8A-4147-A177-3AD203B41FA5}">
                      <a16:colId xmlns:a16="http://schemas.microsoft.com/office/drawing/2014/main" val="2848030171"/>
                    </a:ext>
                  </a:extLst>
                </a:gridCol>
                <a:gridCol w="407988">
                  <a:extLst>
                    <a:ext uri="{9D8B030D-6E8A-4147-A177-3AD203B41FA5}">
                      <a16:colId xmlns:a16="http://schemas.microsoft.com/office/drawing/2014/main" val="3016792105"/>
                    </a:ext>
                  </a:extLst>
                </a:gridCol>
              </a:tblGrid>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3998407188"/>
                  </a:ext>
                </a:extLst>
              </a:tr>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4200555348"/>
                  </a:ext>
                </a:extLst>
              </a:tr>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220946248"/>
                  </a:ext>
                </a:extLst>
              </a:tr>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2821626701"/>
                  </a:ext>
                </a:extLst>
              </a:tr>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dirty="0"/>
                    </a:p>
                  </a:txBody>
                  <a:tcPr/>
                </a:tc>
                <a:extLst>
                  <a:ext uri="{0D108BD9-81ED-4DB2-BD59-A6C34878D82A}">
                    <a16:rowId xmlns:a16="http://schemas.microsoft.com/office/drawing/2014/main" val="3457426774"/>
                  </a:ext>
                </a:extLst>
              </a:tr>
            </a:tbl>
          </a:graphicData>
        </a:graphic>
      </p:graphicFrame>
      <p:sp>
        <p:nvSpPr>
          <p:cNvPr id="15" name="오른쪽 화살표[R] 14">
            <a:extLst>
              <a:ext uri="{FF2B5EF4-FFF2-40B4-BE49-F238E27FC236}">
                <a16:creationId xmlns:a16="http://schemas.microsoft.com/office/drawing/2014/main" id="{676380BF-1D9C-DA4B-A9B8-11F4E3A21727}"/>
              </a:ext>
            </a:extLst>
          </p:cNvPr>
          <p:cNvSpPr/>
          <p:nvPr/>
        </p:nvSpPr>
        <p:spPr>
          <a:xfrm>
            <a:off x="5557838" y="2386814"/>
            <a:ext cx="1171575" cy="11572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TextBox 15">
            <a:extLst>
              <a:ext uri="{FF2B5EF4-FFF2-40B4-BE49-F238E27FC236}">
                <a16:creationId xmlns:a16="http://schemas.microsoft.com/office/drawing/2014/main" id="{5100CCEB-9488-D64F-915F-B349BBF5509B}"/>
              </a:ext>
            </a:extLst>
          </p:cNvPr>
          <p:cNvSpPr txBox="1"/>
          <p:nvPr/>
        </p:nvSpPr>
        <p:spPr>
          <a:xfrm>
            <a:off x="7997032" y="3861694"/>
            <a:ext cx="1557338" cy="369332"/>
          </a:xfrm>
          <a:prstGeom prst="rect">
            <a:avLst/>
          </a:prstGeom>
          <a:noFill/>
        </p:spPr>
        <p:txBody>
          <a:bodyPr wrap="square" rtlCol="0">
            <a:spAutoFit/>
          </a:bodyPr>
          <a:lstStyle/>
          <a:p>
            <a:r>
              <a:rPr kumimoji="1" lang="en-US" altLang="ko-Kore-KR" b="1" dirty="0"/>
              <a:t>log2FC.data</a:t>
            </a:r>
            <a:endParaRPr kumimoji="1" lang="ko-Kore-KR" altLang="en-US" b="1" dirty="0"/>
          </a:p>
        </p:txBody>
      </p:sp>
      <p:sp>
        <p:nvSpPr>
          <p:cNvPr id="17" name="TextBox 16">
            <a:extLst>
              <a:ext uri="{FF2B5EF4-FFF2-40B4-BE49-F238E27FC236}">
                <a16:creationId xmlns:a16="http://schemas.microsoft.com/office/drawing/2014/main" id="{D90699D4-7CEE-C04D-AFE4-5AA50A9C712E}"/>
              </a:ext>
            </a:extLst>
          </p:cNvPr>
          <p:cNvSpPr txBox="1"/>
          <p:nvPr/>
        </p:nvSpPr>
        <p:spPr>
          <a:xfrm>
            <a:off x="2637630" y="3858079"/>
            <a:ext cx="2434433" cy="369332"/>
          </a:xfrm>
          <a:prstGeom prst="rect">
            <a:avLst/>
          </a:prstGeom>
          <a:noFill/>
        </p:spPr>
        <p:txBody>
          <a:bodyPr wrap="square" rtlCol="0">
            <a:spAutoFit/>
          </a:bodyPr>
          <a:lstStyle/>
          <a:p>
            <a:r>
              <a:rPr kumimoji="1" lang="en-US" altLang="ko-Kore-KR" b="1" dirty="0" err="1"/>
              <a:t>Tfh.related.countData</a:t>
            </a:r>
            <a:endParaRPr kumimoji="1" lang="ko-Kore-KR" altLang="en-US" b="1" dirty="0"/>
          </a:p>
        </p:txBody>
      </p:sp>
      <p:sp>
        <p:nvSpPr>
          <p:cNvPr id="18" name="TextBox 17">
            <a:extLst>
              <a:ext uri="{FF2B5EF4-FFF2-40B4-BE49-F238E27FC236}">
                <a16:creationId xmlns:a16="http://schemas.microsoft.com/office/drawing/2014/main" id="{D30ABD31-4E95-A842-B0D8-C0E874B48482}"/>
              </a:ext>
            </a:extLst>
          </p:cNvPr>
          <p:cNvSpPr txBox="1"/>
          <p:nvPr/>
        </p:nvSpPr>
        <p:spPr>
          <a:xfrm rot="16200000">
            <a:off x="1887818" y="2721705"/>
            <a:ext cx="742338" cy="369332"/>
          </a:xfrm>
          <a:prstGeom prst="rect">
            <a:avLst/>
          </a:prstGeom>
          <a:noFill/>
        </p:spPr>
        <p:txBody>
          <a:bodyPr wrap="square" rtlCol="0">
            <a:spAutoFit/>
          </a:bodyPr>
          <a:lstStyle/>
          <a:p>
            <a:r>
              <a:rPr kumimoji="1" lang="en-US" altLang="ko-Kore-KR" dirty="0"/>
              <a:t>gene</a:t>
            </a:r>
            <a:endParaRPr kumimoji="1" lang="ko-Kore-KR" altLang="en-US" dirty="0"/>
          </a:p>
        </p:txBody>
      </p:sp>
      <p:sp>
        <p:nvSpPr>
          <p:cNvPr id="19" name="TextBox 18">
            <a:extLst>
              <a:ext uri="{FF2B5EF4-FFF2-40B4-BE49-F238E27FC236}">
                <a16:creationId xmlns:a16="http://schemas.microsoft.com/office/drawing/2014/main" id="{C07B598D-6EB3-1648-BC47-36D0FCC8B9B7}"/>
              </a:ext>
            </a:extLst>
          </p:cNvPr>
          <p:cNvSpPr txBox="1"/>
          <p:nvPr/>
        </p:nvSpPr>
        <p:spPr>
          <a:xfrm rot="16200000">
            <a:off x="6958595" y="2677014"/>
            <a:ext cx="742338" cy="369332"/>
          </a:xfrm>
          <a:prstGeom prst="rect">
            <a:avLst/>
          </a:prstGeom>
          <a:noFill/>
        </p:spPr>
        <p:txBody>
          <a:bodyPr wrap="square" rtlCol="0">
            <a:spAutoFit/>
          </a:bodyPr>
          <a:lstStyle/>
          <a:p>
            <a:r>
              <a:rPr kumimoji="1" lang="en-US" altLang="ko-Kore-KR" dirty="0"/>
              <a:t>gene</a:t>
            </a:r>
            <a:endParaRPr kumimoji="1" lang="ko-Kore-KR" altLang="en-US" dirty="0"/>
          </a:p>
        </p:txBody>
      </p:sp>
      <p:sp>
        <p:nvSpPr>
          <p:cNvPr id="20" name="TextBox 19">
            <a:extLst>
              <a:ext uri="{FF2B5EF4-FFF2-40B4-BE49-F238E27FC236}">
                <a16:creationId xmlns:a16="http://schemas.microsoft.com/office/drawing/2014/main" id="{C9FCD322-4B6B-F540-875E-A11A5B65CFF1}"/>
              </a:ext>
            </a:extLst>
          </p:cNvPr>
          <p:cNvSpPr txBox="1"/>
          <p:nvPr/>
        </p:nvSpPr>
        <p:spPr>
          <a:xfrm>
            <a:off x="2220611" y="1558587"/>
            <a:ext cx="3761276" cy="369332"/>
          </a:xfrm>
          <a:prstGeom prst="rect">
            <a:avLst/>
          </a:prstGeom>
          <a:noFill/>
        </p:spPr>
        <p:txBody>
          <a:bodyPr wrap="square" rtlCol="0">
            <a:spAutoFit/>
          </a:bodyPr>
          <a:lstStyle/>
          <a:p>
            <a:r>
              <a:rPr lang="en" altLang="ko-Kore-KR" dirty="0">
                <a:effectLst/>
              </a:rPr>
              <a:t>X08GCTFH.01 ~ X24TFHlike.03</a:t>
            </a:r>
            <a:endParaRPr kumimoji="1" lang="ko-Kore-KR" altLang="en-US" dirty="0"/>
          </a:p>
        </p:txBody>
      </p:sp>
      <p:sp>
        <p:nvSpPr>
          <p:cNvPr id="21" name="TextBox 20">
            <a:extLst>
              <a:ext uri="{FF2B5EF4-FFF2-40B4-BE49-F238E27FC236}">
                <a16:creationId xmlns:a16="http://schemas.microsoft.com/office/drawing/2014/main" id="{C5E13CED-543A-0843-83BA-227E2A4675E5}"/>
              </a:ext>
            </a:extLst>
          </p:cNvPr>
          <p:cNvSpPr txBox="1"/>
          <p:nvPr/>
        </p:nvSpPr>
        <p:spPr>
          <a:xfrm>
            <a:off x="6846246" y="1558587"/>
            <a:ext cx="4169417" cy="369332"/>
          </a:xfrm>
          <a:prstGeom prst="rect">
            <a:avLst/>
          </a:prstGeom>
          <a:noFill/>
        </p:spPr>
        <p:txBody>
          <a:bodyPr wrap="square" rtlCol="0">
            <a:spAutoFit/>
          </a:bodyPr>
          <a:lstStyle/>
          <a:p>
            <a:r>
              <a:rPr kumimoji="1" lang="en" altLang="ko-Kore-KR" dirty="0"/>
              <a:t>Day, Replicate</a:t>
            </a:r>
            <a:r>
              <a:rPr kumimoji="1" lang="en-US" altLang="ko-KR" dirty="0"/>
              <a:t> </a:t>
            </a:r>
            <a:r>
              <a:rPr kumimoji="1" lang="ko-KR" altLang="en-US" dirty="0"/>
              <a:t>별</a:t>
            </a:r>
            <a:r>
              <a:rPr kumimoji="1" lang="en-US" altLang="ko-KR" dirty="0"/>
              <a:t> log2FC(TFH/</a:t>
            </a:r>
            <a:r>
              <a:rPr kumimoji="1" lang="en-US" altLang="ko-KR" dirty="0" err="1"/>
              <a:t>TFHlike</a:t>
            </a:r>
            <a:r>
              <a:rPr kumimoji="1" lang="en-US" altLang="ko-KR" dirty="0"/>
              <a:t>)</a:t>
            </a:r>
            <a:endParaRPr kumimoji="1" lang="ko-Kore-KR" altLang="en-US" dirty="0"/>
          </a:p>
        </p:txBody>
      </p:sp>
      <p:sp>
        <p:nvSpPr>
          <p:cNvPr id="22" name="직사각형 21">
            <a:extLst>
              <a:ext uri="{FF2B5EF4-FFF2-40B4-BE49-F238E27FC236}">
                <a16:creationId xmlns:a16="http://schemas.microsoft.com/office/drawing/2014/main" id="{72BAE9EC-35D5-A041-A0AE-BAFA0D8C53B2}"/>
              </a:ext>
            </a:extLst>
          </p:cNvPr>
          <p:cNvSpPr/>
          <p:nvPr/>
        </p:nvSpPr>
        <p:spPr>
          <a:xfrm>
            <a:off x="0" y="6468075"/>
            <a:ext cx="6096000" cy="369332"/>
          </a:xfrm>
          <a:prstGeom prst="rect">
            <a:avLst/>
          </a:prstGeom>
        </p:spPr>
        <p:txBody>
          <a:bodyPr>
            <a:spAutoFit/>
          </a:bodyPr>
          <a:lstStyle/>
          <a:p>
            <a:r>
              <a:rPr lang="ko-Kore-KR" altLang="en-US" dirty="0"/>
              <a:t> </a:t>
            </a:r>
            <a:r>
              <a:rPr lang="en-US" altLang="ko-Kore-KR" dirty="0"/>
              <a:t>Tip ) </a:t>
            </a:r>
            <a:r>
              <a:rPr lang="ko-Kore-KR" altLang="en-US" dirty="0"/>
              <a:t>Use "df[a:b, c:d]" to select slice of data frame.</a:t>
            </a:r>
          </a:p>
        </p:txBody>
      </p:sp>
      <p:sp>
        <p:nvSpPr>
          <p:cNvPr id="3" name="TextBox 2">
            <a:extLst>
              <a:ext uri="{FF2B5EF4-FFF2-40B4-BE49-F238E27FC236}">
                <a16:creationId xmlns:a16="http://schemas.microsoft.com/office/drawing/2014/main" id="{18B10CB1-7A37-0642-9465-F3B753136D8F}"/>
              </a:ext>
            </a:extLst>
          </p:cNvPr>
          <p:cNvSpPr txBox="1"/>
          <p:nvPr/>
        </p:nvSpPr>
        <p:spPr>
          <a:xfrm>
            <a:off x="3199911" y="2675874"/>
            <a:ext cx="901338" cy="369332"/>
          </a:xfrm>
          <a:prstGeom prst="rect">
            <a:avLst/>
          </a:prstGeom>
          <a:noFill/>
        </p:spPr>
        <p:txBody>
          <a:bodyPr wrap="square" rtlCol="0">
            <a:spAutoFit/>
          </a:bodyPr>
          <a:lstStyle/>
          <a:p>
            <a:r>
              <a:rPr kumimoji="1" lang="en-US" altLang="ko-Kore-KR" dirty="0"/>
              <a:t>26 * 24</a:t>
            </a:r>
            <a:endParaRPr kumimoji="1" lang="ko-Kore-KR" altLang="en-US" dirty="0"/>
          </a:p>
        </p:txBody>
      </p:sp>
      <p:sp>
        <p:nvSpPr>
          <p:cNvPr id="23" name="TextBox 22">
            <a:extLst>
              <a:ext uri="{FF2B5EF4-FFF2-40B4-BE49-F238E27FC236}">
                <a16:creationId xmlns:a16="http://schemas.microsoft.com/office/drawing/2014/main" id="{BEB41273-8B76-2F4B-95A0-97EF36E58EF7}"/>
              </a:ext>
            </a:extLst>
          </p:cNvPr>
          <p:cNvSpPr txBox="1"/>
          <p:nvPr/>
        </p:nvSpPr>
        <p:spPr>
          <a:xfrm>
            <a:off x="8029616" y="2674864"/>
            <a:ext cx="901338" cy="369332"/>
          </a:xfrm>
          <a:prstGeom prst="rect">
            <a:avLst/>
          </a:prstGeom>
          <a:noFill/>
        </p:spPr>
        <p:txBody>
          <a:bodyPr wrap="square" rtlCol="0">
            <a:spAutoFit/>
          </a:bodyPr>
          <a:lstStyle/>
          <a:p>
            <a:r>
              <a:rPr kumimoji="1" lang="en-US" altLang="ko-Kore-KR" dirty="0"/>
              <a:t>26 * 12</a:t>
            </a:r>
            <a:endParaRPr kumimoji="1" lang="ko-Kore-KR" altLang="en-US" dirty="0"/>
          </a:p>
        </p:txBody>
      </p:sp>
      <p:pic>
        <p:nvPicPr>
          <p:cNvPr id="24" name="그림 23">
            <a:extLst>
              <a:ext uri="{FF2B5EF4-FFF2-40B4-BE49-F238E27FC236}">
                <a16:creationId xmlns:a16="http://schemas.microsoft.com/office/drawing/2014/main" id="{4495DA67-0603-D741-B168-5C7CC068C454}"/>
              </a:ext>
            </a:extLst>
          </p:cNvPr>
          <p:cNvPicPr>
            <a:picLocks noChangeAspect="1"/>
          </p:cNvPicPr>
          <p:nvPr/>
        </p:nvPicPr>
        <p:blipFill>
          <a:blip r:embed="rId2"/>
          <a:stretch>
            <a:fillRect/>
          </a:stretch>
        </p:blipFill>
        <p:spPr>
          <a:xfrm>
            <a:off x="8430724" y="20370"/>
            <a:ext cx="3761276" cy="1545865"/>
          </a:xfrm>
          <a:prstGeom prst="rect">
            <a:avLst/>
          </a:prstGeom>
        </p:spPr>
      </p:pic>
    </p:spTree>
    <p:extLst>
      <p:ext uri="{BB962C8B-B14F-4D97-AF65-F5344CB8AC3E}">
        <p14:creationId xmlns:p14="http://schemas.microsoft.com/office/powerpoint/2010/main" val="18564284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2" name="직사각형 1">
            <a:extLst>
              <a:ext uri="{FF2B5EF4-FFF2-40B4-BE49-F238E27FC236}">
                <a16:creationId xmlns:a16="http://schemas.microsoft.com/office/drawing/2014/main" id="{0D93DFA1-602B-A94A-ABD7-946673A8BA4B}"/>
              </a:ext>
            </a:extLst>
          </p:cNvPr>
          <p:cNvSpPr/>
          <p:nvPr/>
        </p:nvSpPr>
        <p:spPr>
          <a:xfrm>
            <a:off x="1661122" y="2149048"/>
            <a:ext cx="8869755" cy="584775"/>
          </a:xfrm>
          <a:prstGeom prst="rect">
            <a:avLst/>
          </a:prstGeom>
          <a:ln w="28575">
            <a:solidFill>
              <a:schemeClr val="tx1"/>
            </a:solidFill>
          </a:ln>
        </p:spPr>
        <p:txBody>
          <a:bodyPr wrap="square">
            <a:spAutoFit/>
          </a:bodyPr>
          <a:lstStyle/>
          <a:p>
            <a:r>
              <a:rPr lang="en" altLang="ko-Kore-KR" dirty="0"/>
              <a:t>log2FC.data &lt;- log2(</a:t>
            </a:r>
            <a:r>
              <a:rPr lang="en" altLang="ko-Kore-KR" dirty="0" err="1"/>
              <a:t>Tfh.related.countData</a:t>
            </a:r>
            <a:r>
              <a:rPr lang="en" altLang="ko-Kore-KR" dirty="0"/>
              <a:t>[</a:t>
            </a:r>
            <a:r>
              <a:rPr lang="en" altLang="ko-Kore-KR" dirty="0">
                <a:solidFill>
                  <a:srgbClr val="FF0000"/>
                </a:solidFill>
              </a:rPr>
              <a:t> </a:t>
            </a:r>
            <a:r>
              <a:rPr lang="en" altLang="ko-Kore-KR" sz="3200" b="1" dirty="0">
                <a:solidFill>
                  <a:srgbClr val="FF0000"/>
                </a:solidFill>
              </a:rPr>
              <a:t>,1:12 </a:t>
            </a:r>
            <a:r>
              <a:rPr lang="en" altLang="ko-Kore-KR" dirty="0"/>
              <a:t>] / </a:t>
            </a:r>
            <a:r>
              <a:rPr lang="en" altLang="ko-Kore-KR" dirty="0" err="1"/>
              <a:t>Tfh.related.countData</a:t>
            </a:r>
            <a:r>
              <a:rPr lang="en" altLang="ko-Kore-KR" b="1" dirty="0"/>
              <a:t>[ </a:t>
            </a:r>
            <a:r>
              <a:rPr lang="en" altLang="ko-Kore-KR" sz="3200" b="1" dirty="0">
                <a:solidFill>
                  <a:srgbClr val="FF0000"/>
                </a:solidFill>
              </a:rPr>
              <a:t>,13:24</a:t>
            </a:r>
            <a:r>
              <a:rPr lang="en" altLang="ko-Kore-KR" dirty="0"/>
              <a:t>])</a:t>
            </a:r>
            <a:endParaRPr lang="ko-Kore-KR" altLang="en-US" dirty="0"/>
          </a:p>
        </p:txBody>
      </p:sp>
      <p:sp>
        <p:nvSpPr>
          <p:cNvPr id="5" name="TextBox 4">
            <a:extLst>
              <a:ext uri="{FF2B5EF4-FFF2-40B4-BE49-F238E27FC236}">
                <a16:creationId xmlns:a16="http://schemas.microsoft.com/office/drawing/2014/main" id="{E81AAD72-76AC-2A47-AE44-A8756595B66D}"/>
              </a:ext>
            </a:extLst>
          </p:cNvPr>
          <p:cNvSpPr txBox="1"/>
          <p:nvPr/>
        </p:nvSpPr>
        <p:spPr>
          <a:xfrm>
            <a:off x="1661122" y="1644784"/>
            <a:ext cx="2127106" cy="523220"/>
          </a:xfrm>
          <a:prstGeom prst="rect">
            <a:avLst/>
          </a:prstGeom>
          <a:noFill/>
        </p:spPr>
        <p:txBody>
          <a:bodyPr wrap="square" rtlCol="0">
            <a:spAutoFit/>
          </a:bodyPr>
          <a:lstStyle/>
          <a:p>
            <a:r>
              <a:rPr kumimoji="1" lang="en-US" altLang="ko-Kore-KR" sz="2800" b="1" dirty="0"/>
              <a:t>Answer</a:t>
            </a:r>
            <a:endParaRPr kumimoji="1" lang="ko-Kore-KR" altLang="en-US" sz="2800" b="1" dirty="0"/>
          </a:p>
        </p:txBody>
      </p:sp>
      <p:pic>
        <p:nvPicPr>
          <p:cNvPr id="7" name="그림 6">
            <a:extLst>
              <a:ext uri="{FF2B5EF4-FFF2-40B4-BE49-F238E27FC236}">
                <a16:creationId xmlns:a16="http://schemas.microsoft.com/office/drawing/2014/main" id="{2547665F-35C9-5841-B5CF-03311B8E17F9}"/>
              </a:ext>
            </a:extLst>
          </p:cNvPr>
          <p:cNvPicPr>
            <a:picLocks noChangeAspect="1"/>
          </p:cNvPicPr>
          <p:nvPr/>
        </p:nvPicPr>
        <p:blipFill>
          <a:blip r:embed="rId2"/>
          <a:stretch>
            <a:fillRect/>
          </a:stretch>
        </p:blipFill>
        <p:spPr>
          <a:xfrm>
            <a:off x="169817" y="3238087"/>
            <a:ext cx="11482251" cy="1538642"/>
          </a:xfrm>
          <a:prstGeom prst="rect">
            <a:avLst/>
          </a:prstGeom>
        </p:spPr>
      </p:pic>
      <p:sp>
        <p:nvSpPr>
          <p:cNvPr id="8" name="TextBox 7">
            <a:extLst>
              <a:ext uri="{FF2B5EF4-FFF2-40B4-BE49-F238E27FC236}">
                <a16:creationId xmlns:a16="http://schemas.microsoft.com/office/drawing/2014/main" id="{4D102DCC-BA4D-D54F-8E4D-A7125A7C915D}"/>
              </a:ext>
            </a:extLst>
          </p:cNvPr>
          <p:cNvSpPr txBox="1"/>
          <p:nvPr/>
        </p:nvSpPr>
        <p:spPr>
          <a:xfrm>
            <a:off x="852012" y="5213216"/>
            <a:ext cx="10800056" cy="369332"/>
          </a:xfrm>
          <a:prstGeom prst="rect">
            <a:avLst/>
          </a:prstGeom>
          <a:noFill/>
        </p:spPr>
        <p:txBody>
          <a:bodyPr wrap="square" rtlCol="0">
            <a:spAutoFit/>
          </a:bodyPr>
          <a:lstStyle/>
          <a:p>
            <a:r>
              <a:rPr kumimoji="1" lang="ko-Kore-KR" altLang="en-US" dirty="0"/>
              <a:t>위와 같은 코드를 실행하면</a:t>
            </a:r>
            <a:r>
              <a:rPr kumimoji="1" lang="en-US" altLang="ko-Kore-KR" dirty="0"/>
              <a:t> Day</a:t>
            </a:r>
            <a:r>
              <a:rPr kumimoji="1" lang="en-US" altLang="ko-KR" dirty="0"/>
              <a:t>, Replicate </a:t>
            </a:r>
            <a:r>
              <a:rPr kumimoji="1" lang="ko-KR" altLang="en-US" dirty="0"/>
              <a:t>별</a:t>
            </a:r>
            <a:r>
              <a:rPr kumimoji="1" lang="ko-Kore-KR" altLang="en-US" dirty="0"/>
              <a:t> </a:t>
            </a:r>
            <a:r>
              <a:rPr lang="en-US" altLang="ko-KR" b="1" dirty="0"/>
              <a:t>log2(GCTFH/</a:t>
            </a:r>
            <a:r>
              <a:rPr lang="en-US" altLang="ko-KR" b="1" dirty="0" err="1"/>
              <a:t>TFHlike</a:t>
            </a:r>
            <a:r>
              <a:rPr lang="en-US" altLang="ko-KR" b="1" dirty="0"/>
              <a:t>) </a:t>
            </a:r>
            <a:r>
              <a:rPr lang="ko-KR" altLang="en-US" dirty="0"/>
              <a:t>값을 담은 </a:t>
            </a:r>
            <a:r>
              <a:rPr lang="en-US" altLang="ko-KR" dirty="0"/>
              <a:t>matrix</a:t>
            </a:r>
            <a:r>
              <a:rPr lang="ko-KR" altLang="en-US" dirty="0" err="1"/>
              <a:t>를</a:t>
            </a:r>
            <a:r>
              <a:rPr lang="ko-KR" altLang="en-US" dirty="0"/>
              <a:t> 얻을 수 있습니다</a:t>
            </a:r>
            <a:r>
              <a:rPr lang="en-US" altLang="ko-KR" dirty="0"/>
              <a:t>.</a:t>
            </a:r>
            <a:endParaRPr kumimoji="1" lang="ko-Kore-KR" altLang="en-US" dirty="0"/>
          </a:p>
        </p:txBody>
      </p:sp>
    </p:spTree>
    <p:extLst>
      <p:ext uri="{BB962C8B-B14F-4D97-AF65-F5344CB8AC3E}">
        <p14:creationId xmlns:p14="http://schemas.microsoft.com/office/powerpoint/2010/main" val="6397977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6" name="TextBox 5">
            <a:extLst>
              <a:ext uri="{FF2B5EF4-FFF2-40B4-BE49-F238E27FC236}">
                <a16:creationId xmlns:a16="http://schemas.microsoft.com/office/drawing/2014/main" id="{59A25E22-EC1F-0043-B704-F70379C72E4A}"/>
              </a:ext>
            </a:extLst>
          </p:cNvPr>
          <p:cNvSpPr txBox="1"/>
          <p:nvPr/>
        </p:nvSpPr>
        <p:spPr>
          <a:xfrm>
            <a:off x="2340428" y="5731311"/>
            <a:ext cx="7511143" cy="646331"/>
          </a:xfrm>
          <a:prstGeom prst="rect">
            <a:avLst/>
          </a:prstGeom>
          <a:noFill/>
        </p:spPr>
        <p:txBody>
          <a:bodyPr wrap="square" rtlCol="0">
            <a:spAutoFit/>
          </a:bodyPr>
          <a:lstStyle/>
          <a:p>
            <a:pPr algn="ctr"/>
            <a:r>
              <a:rPr kumimoji="1" lang="ko-Kore-KR" altLang="en-US" dirty="0"/>
              <a:t>다음 코드를 실행하여 </a:t>
            </a:r>
            <a:r>
              <a:rPr kumimoji="1" lang="en-US" altLang="ko-Kore-KR" dirty="0"/>
              <a:t>log2FC.data</a:t>
            </a:r>
            <a:r>
              <a:rPr kumimoji="1" lang="ko-Kore-KR" altLang="en-US" dirty="0"/>
              <a:t>를 이용한  </a:t>
            </a:r>
            <a:r>
              <a:rPr kumimoji="1" lang="en-US" altLang="ko-Kore-KR" dirty="0"/>
              <a:t>Heatmap</a:t>
            </a:r>
            <a:r>
              <a:rPr kumimoji="1" lang="ko-Kore-KR" altLang="en-US" dirty="0"/>
              <a:t>을 그리고</a:t>
            </a:r>
            <a:r>
              <a:rPr kumimoji="1" lang="en-US" altLang="ko-Kore-KR" dirty="0"/>
              <a:t>, </a:t>
            </a:r>
          </a:p>
          <a:p>
            <a:pPr algn="ctr"/>
            <a:r>
              <a:rPr kumimoji="1" lang="en-US" altLang="ko-KR" dirty="0"/>
              <a:t>3. Results/Visualization/</a:t>
            </a:r>
            <a:r>
              <a:rPr kumimoji="1" lang="en-US" altLang="ko-KR" dirty="0" err="1"/>
              <a:t>Heatmap.pdf</a:t>
            </a:r>
            <a:r>
              <a:rPr kumimoji="1" lang="ko-KR" altLang="en-US" dirty="0"/>
              <a:t>로 </a:t>
            </a:r>
            <a:r>
              <a:rPr kumimoji="1" lang="en-US" altLang="ko-KR" dirty="0"/>
              <a:t>pdf</a:t>
            </a:r>
            <a:r>
              <a:rPr kumimoji="1" lang="ko-KR" altLang="en-US" dirty="0"/>
              <a:t>로 저장할 수 </a:t>
            </a:r>
            <a:r>
              <a:rPr kumimoji="1" lang="ko-Kore-KR" altLang="en-US" dirty="0"/>
              <a:t>있습니다</a:t>
            </a:r>
            <a:r>
              <a:rPr kumimoji="1" lang="en-US" altLang="ko-Kore-KR" dirty="0"/>
              <a:t>. </a:t>
            </a:r>
            <a:endParaRPr kumimoji="1" lang="ko-Kore-KR" altLang="en-US" dirty="0"/>
          </a:p>
        </p:txBody>
      </p:sp>
      <p:pic>
        <p:nvPicPr>
          <p:cNvPr id="10" name="그림 9">
            <a:extLst>
              <a:ext uri="{FF2B5EF4-FFF2-40B4-BE49-F238E27FC236}">
                <a16:creationId xmlns:a16="http://schemas.microsoft.com/office/drawing/2014/main" id="{66E26519-DD23-344F-855C-FF088F0E089C}"/>
              </a:ext>
            </a:extLst>
          </p:cNvPr>
          <p:cNvPicPr>
            <a:picLocks noChangeAspect="1"/>
          </p:cNvPicPr>
          <p:nvPr/>
        </p:nvPicPr>
        <p:blipFill>
          <a:blip r:embed="rId2"/>
          <a:stretch>
            <a:fillRect/>
          </a:stretch>
        </p:blipFill>
        <p:spPr>
          <a:xfrm>
            <a:off x="271463" y="1524769"/>
            <a:ext cx="7872181" cy="3808461"/>
          </a:xfrm>
          <a:prstGeom prst="rect">
            <a:avLst/>
          </a:prstGeom>
        </p:spPr>
      </p:pic>
      <p:sp>
        <p:nvSpPr>
          <p:cNvPr id="12" name="TextBox 11">
            <a:extLst>
              <a:ext uri="{FF2B5EF4-FFF2-40B4-BE49-F238E27FC236}">
                <a16:creationId xmlns:a16="http://schemas.microsoft.com/office/drawing/2014/main" id="{20446C21-4D0D-9549-82F7-4BE99C88FEA3}"/>
              </a:ext>
            </a:extLst>
          </p:cNvPr>
          <p:cNvSpPr txBox="1"/>
          <p:nvPr/>
        </p:nvSpPr>
        <p:spPr>
          <a:xfrm>
            <a:off x="8143644" y="1677751"/>
            <a:ext cx="2803030" cy="307777"/>
          </a:xfrm>
          <a:prstGeom prst="rect">
            <a:avLst/>
          </a:prstGeom>
          <a:noFill/>
        </p:spPr>
        <p:txBody>
          <a:bodyPr wrap="square" rtlCol="0">
            <a:spAutoFit/>
          </a:bodyPr>
          <a:lstStyle/>
          <a:p>
            <a:r>
              <a:rPr kumimoji="1" lang="en-US" altLang="ko-Kore-KR" sz="1400" dirty="0"/>
              <a:t>log2FC.data </a:t>
            </a:r>
            <a:r>
              <a:rPr kumimoji="1" lang="ko-Kore-KR" altLang="en-US" sz="1400" dirty="0"/>
              <a:t>열 이름 수정</a:t>
            </a:r>
          </a:p>
        </p:txBody>
      </p:sp>
      <p:sp>
        <p:nvSpPr>
          <p:cNvPr id="13" name="TextBox 12">
            <a:extLst>
              <a:ext uri="{FF2B5EF4-FFF2-40B4-BE49-F238E27FC236}">
                <a16:creationId xmlns:a16="http://schemas.microsoft.com/office/drawing/2014/main" id="{E1EB30E6-2F22-A645-8B32-B75274544E2D}"/>
              </a:ext>
            </a:extLst>
          </p:cNvPr>
          <p:cNvSpPr txBox="1"/>
          <p:nvPr/>
        </p:nvSpPr>
        <p:spPr>
          <a:xfrm>
            <a:off x="8143644" y="1177277"/>
            <a:ext cx="822960" cy="369332"/>
          </a:xfrm>
          <a:prstGeom prst="rect">
            <a:avLst/>
          </a:prstGeom>
          <a:noFill/>
        </p:spPr>
        <p:txBody>
          <a:bodyPr wrap="square" rtlCol="0">
            <a:spAutoFit/>
          </a:bodyPr>
          <a:lstStyle/>
          <a:p>
            <a:r>
              <a:rPr kumimoji="1" lang="ko-Kore-KR" altLang="en-US" b="1" dirty="0"/>
              <a:t>설명</a:t>
            </a:r>
          </a:p>
        </p:txBody>
      </p:sp>
      <p:sp>
        <p:nvSpPr>
          <p:cNvPr id="14" name="TextBox 13">
            <a:extLst>
              <a:ext uri="{FF2B5EF4-FFF2-40B4-BE49-F238E27FC236}">
                <a16:creationId xmlns:a16="http://schemas.microsoft.com/office/drawing/2014/main" id="{2056A8CF-EA19-574B-A876-7AAF3AE00DA3}"/>
              </a:ext>
            </a:extLst>
          </p:cNvPr>
          <p:cNvSpPr txBox="1"/>
          <p:nvPr/>
        </p:nvSpPr>
        <p:spPr>
          <a:xfrm>
            <a:off x="8143644" y="2221278"/>
            <a:ext cx="3338607" cy="307777"/>
          </a:xfrm>
          <a:prstGeom prst="rect">
            <a:avLst/>
          </a:prstGeom>
          <a:noFill/>
        </p:spPr>
        <p:txBody>
          <a:bodyPr wrap="square" rtlCol="0">
            <a:spAutoFit/>
          </a:bodyPr>
          <a:lstStyle/>
          <a:p>
            <a:r>
              <a:rPr kumimoji="1" lang="en-US" altLang="ko-Kore-KR" sz="1400" dirty="0"/>
              <a:t>Day </a:t>
            </a:r>
            <a:r>
              <a:rPr kumimoji="1" lang="ko-Kore-KR" altLang="en-US" sz="1400" dirty="0"/>
              <a:t>별로 그림을 나누기 위한 벡터 선언 </a:t>
            </a:r>
          </a:p>
        </p:txBody>
      </p:sp>
      <p:sp>
        <p:nvSpPr>
          <p:cNvPr id="15" name="TextBox 14">
            <a:extLst>
              <a:ext uri="{FF2B5EF4-FFF2-40B4-BE49-F238E27FC236}">
                <a16:creationId xmlns:a16="http://schemas.microsoft.com/office/drawing/2014/main" id="{BFF10307-397B-FA46-9132-3D5270943DEF}"/>
              </a:ext>
            </a:extLst>
          </p:cNvPr>
          <p:cNvSpPr txBox="1"/>
          <p:nvPr/>
        </p:nvSpPr>
        <p:spPr>
          <a:xfrm>
            <a:off x="8143643" y="2813652"/>
            <a:ext cx="3338607" cy="954107"/>
          </a:xfrm>
          <a:prstGeom prst="rect">
            <a:avLst/>
          </a:prstGeom>
          <a:noFill/>
        </p:spPr>
        <p:txBody>
          <a:bodyPr wrap="square" rtlCol="0">
            <a:spAutoFit/>
          </a:bodyPr>
          <a:lstStyle/>
          <a:p>
            <a:r>
              <a:rPr kumimoji="1" lang="en-US" altLang="ko-Kore-KR" sz="1400" dirty="0" err="1"/>
              <a:t>ComplexHeatmap</a:t>
            </a:r>
            <a:r>
              <a:rPr kumimoji="1" lang="ko-Kore-KR" altLang="en-US" sz="1400" dirty="0"/>
              <a:t> 함수를 이용한 </a:t>
            </a:r>
            <a:r>
              <a:rPr kumimoji="1" lang="en-US" altLang="ko-Kore-KR" sz="1400" dirty="0"/>
              <a:t>Heatmap</a:t>
            </a:r>
            <a:r>
              <a:rPr kumimoji="1" lang="en-US" altLang="ko-KR" sz="1400" dirty="0"/>
              <a:t>.</a:t>
            </a:r>
          </a:p>
          <a:p>
            <a:r>
              <a:rPr kumimoji="1" lang="en-US" altLang="ko-Kore-KR" sz="1400" dirty="0"/>
              <a:t> </a:t>
            </a:r>
          </a:p>
          <a:p>
            <a:r>
              <a:rPr kumimoji="1" lang="ko-Kore-KR" altLang="en-US" sz="1400" dirty="0"/>
              <a:t>열 클러스터링 하지 않고</a:t>
            </a:r>
            <a:r>
              <a:rPr kumimoji="1" lang="en-US" altLang="ko-Kore-KR" sz="1400" dirty="0"/>
              <a:t>, Day </a:t>
            </a:r>
            <a:r>
              <a:rPr kumimoji="1" lang="ko-Kore-KR" altLang="en-US" sz="1400" dirty="0"/>
              <a:t>별로 열을 나눔</a:t>
            </a:r>
            <a:r>
              <a:rPr kumimoji="1" lang="en-US" altLang="ko-KR" sz="1400" dirty="0"/>
              <a:t>. </a:t>
            </a:r>
            <a:r>
              <a:rPr kumimoji="1" lang="ko-KR" altLang="en-US" sz="1400" dirty="0"/>
              <a:t>각 </a:t>
            </a:r>
            <a:r>
              <a:rPr kumimoji="1" lang="en-US" altLang="ko-KR" sz="1400" dirty="0"/>
              <a:t>cell </a:t>
            </a:r>
            <a:r>
              <a:rPr kumimoji="1" lang="ko-KR" altLang="en-US" sz="1400" dirty="0"/>
              <a:t>에 값을 출력하도록 설정</a:t>
            </a:r>
            <a:endParaRPr kumimoji="1" lang="ko-Kore-KR" altLang="en-US" sz="1400" dirty="0"/>
          </a:p>
        </p:txBody>
      </p:sp>
      <p:sp>
        <p:nvSpPr>
          <p:cNvPr id="16" name="TextBox 15">
            <a:extLst>
              <a:ext uri="{FF2B5EF4-FFF2-40B4-BE49-F238E27FC236}">
                <a16:creationId xmlns:a16="http://schemas.microsoft.com/office/drawing/2014/main" id="{47582265-E5E1-C843-9514-D219707CFE37}"/>
              </a:ext>
            </a:extLst>
          </p:cNvPr>
          <p:cNvSpPr txBox="1"/>
          <p:nvPr/>
        </p:nvSpPr>
        <p:spPr>
          <a:xfrm>
            <a:off x="8143642" y="4727025"/>
            <a:ext cx="3338607" cy="307777"/>
          </a:xfrm>
          <a:prstGeom prst="rect">
            <a:avLst/>
          </a:prstGeom>
          <a:noFill/>
        </p:spPr>
        <p:txBody>
          <a:bodyPr wrap="square" rtlCol="0">
            <a:spAutoFit/>
          </a:bodyPr>
          <a:lstStyle/>
          <a:p>
            <a:r>
              <a:rPr kumimoji="1" lang="en-US" altLang="ko-Kore-KR" sz="1400" dirty="0"/>
              <a:t>Pdf </a:t>
            </a:r>
            <a:r>
              <a:rPr kumimoji="1" lang="ko-Kore-KR" altLang="en-US" sz="1400" dirty="0"/>
              <a:t>로 해당 그림 저장</a:t>
            </a:r>
          </a:p>
        </p:txBody>
      </p:sp>
    </p:spTree>
    <p:extLst>
      <p:ext uri="{BB962C8B-B14F-4D97-AF65-F5344CB8AC3E}">
        <p14:creationId xmlns:p14="http://schemas.microsoft.com/office/powerpoint/2010/main" val="38379777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2" name="그림 1">
            <a:extLst>
              <a:ext uri="{FF2B5EF4-FFF2-40B4-BE49-F238E27FC236}">
                <a16:creationId xmlns:a16="http://schemas.microsoft.com/office/drawing/2014/main" id="{E3643B93-4F73-3946-8AF8-E4DFB4C19180}"/>
              </a:ext>
            </a:extLst>
          </p:cNvPr>
          <p:cNvPicPr>
            <a:picLocks noChangeAspect="1"/>
          </p:cNvPicPr>
          <p:nvPr/>
        </p:nvPicPr>
        <p:blipFill>
          <a:blip r:embed="rId2"/>
          <a:stretch>
            <a:fillRect/>
          </a:stretch>
        </p:blipFill>
        <p:spPr>
          <a:xfrm>
            <a:off x="6002165" y="0"/>
            <a:ext cx="5554792" cy="6074229"/>
          </a:xfrm>
          <a:prstGeom prst="rect">
            <a:avLst/>
          </a:prstGeom>
        </p:spPr>
      </p:pic>
      <p:pic>
        <p:nvPicPr>
          <p:cNvPr id="3" name="그림 2">
            <a:extLst>
              <a:ext uri="{FF2B5EF4-FFF2-40B4-BE49-F238E27FC236}">
                <a16:creationId xmlns:a16="http://schemas.microsoft.com/office/drawing/2014/main" id="{2A4F988E-1B1B-7E41-8405-3F41F36989DB}"/>
              </a:ext>
            </a:extLst>
          </p:cNvPr>
          <p:cNvPicPr>
            <a:picLocks noChangeAspect="1"/>
          </p:cNvPicPr>
          <p:nvPr/>
        </p:nvPicPr>
        <p:blipFill rotWithShape="1">
          <a:blip r:embed="rId3"/>
          <a:srcRect t="1" r="31074" b="-24949"/>
          <a:stretch/>
        </p:blipFill>
        <p:spPr>
          <a:xfrm>
            <a:off x="390744" y="3180335"/>
            <a:ext cx="5273497" cy="497329"/>
          </a:xfrm>
          <a:prstGeom prst="rect">
            <a:avLst/>
          </a:prstGeom>
        </p:spPr>
      </p:pic>
      <p:sp>
        <p:nvSpPr>
          <p:cNvPr id="17" name="TextBox 16">
            <a:extLst>
              <a:ext uri="{FF2B5EF4-FFF2-40B4-BE49-F238E27FC236}">
                <a16:creationId xmlns:a16="http://schemas.microsoft.com/office/drawing/2014/main" id="{507BEDC5-4ADF-F443-ABC4-F9E35CF5347B}"/>
              </a:ext>
            </a:extLst>
          </p:cNvPr>
          <p:cNvSpPr txBox="1"/>
          <p:nvPr/>
        </p:nvSpPr>
        <p:spPr>
          <a:xfrm>
            <a:off x="1964531" y="6207001"/>
            <a:ext cx="8331926" cy="369332"/>
          </a:xfrm>
          <a:prstGeom prst="rect">
            <a:avLst/>
          </a:prstGeom>
          <a:noFill/>
        </p:spPr>
        <p:txBody>
          <a:bodyPr wrap="square" rtlCol="0">
            <a:spAutoFit/>
          </a:bodyPr>
          <a:lstStyle/>
          <a:p>
            <a:pPr algn="ctr"/>
            <a:r>
              <a:rPr kumimoji="1" lang="en-US" altLang="ko-KR" dirty="0"/>
              <a:t>3. Results/Visualization/</a:t>
            </a:r>
            <a:r>
              <a:rPr kumimoji="1" lang="en-US" altLang="ko-KR" dirty="0" err="1"/>
              <a:t>Heatmap.pdf</a:t>
            </a:r>
            <a:r>
              <a:rPr kumimoji="1" lang="ko-Kore-KR" altLang="en-US" dirty="0"/>
              <a:t>에서 </a:t>
            </a:r>
            <a:r>
              <a:rPr kumimoji="1" lang="en-US" altLang="ko-Kore-KR" dirty="0"/>
              <a:t>Heatmap plot</a:t>
            </a:r>
            <a:r>
              <a:rPr kumimoji="1" lang="ko-Kore-KR" altLang="en-US" dirty="0"/>
              <a:t>을 확인할 수 있습니다</a:t>
            </a:r>
            <a:r>
              <a:rPr kumimoji="1" lang="en-US" altLang="ko-Kore-KR" dirty="0"/>
              <a:t>.</a:t>
            </a:r>
            <a:endParaRPr kumimoji="1" lang="ko-Kore-KR" altLang="en-US" dirty="0"/>
          </a:p>
        </p:txBody>
      </p:sp>
    </p:spTree>
    <p:extLst>
      <p:ext uri="{BB962C8B-B14F-4D97-AF65-F5344CB8AC3E}">
        <p14:creationId xmlns:p14="http://schemas.microsoft.com/office/powerpoint/2010/main" val="25258683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348866"/>
            <a:ext cx="9144000" cy="2387600"/>
          </a:xfrm>
        </p:spPr>
        <p:txBody>
          <a:bodyPr/>
          <a:lstStyle/>
          <a:p>
            <a:r>
              <a:rPr lang="en-US" altLang="ko-KR" dirty="0">
                <a:latin typeface="Arial" panose="020B0604020202020204" pitchFamily="34" charset="0"/>
                <a:cs typeface="Arial" panose="020B0604020202020204" pitchFamily="34" charset="0"/>
              </a:rPr>
              <a:t>Gene Ontology(GO)</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45036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p:cNvPicPr>
            <a:picLocks noChangeAspect="1"/>
          </p:cNvPicPr>
          <p:nvPr/>
        </p:nvPicPr>
        <p:blipFill>
          <a:blip r:embed="rId3"/>
          <a:stretch>
            <a:fillRect/>
          </a:stretch>
        </p:blipFill>
        <p:spPr>
          <a:xfrm>
            <a:off x="6888423" y="1690688"/>
            <a:ext cx="4646352" cy="3344293"/>
          </a:xfrm>
          <a:prstGeom prst="rect">
            <a:avLst/>
          </a:prstGeom>
        </p:spPr>
      </p:pic>
      <p:sp>
        <p:nvSpPr>
          <p:cNvPr id="2" name="제목 1"/>
          <p:cNvSpPr>
            <a:spLocks noGrp="1"/>
          </p:cNvSpPr>
          <p:nvPr>
            <p:ph type="title"/>
          </p:nvPr>
        </p:nvSpPr>
        <p:spPr/>
        <p:txBody>
          <a:bodyPr>
            <a:normAutofit fontScale="90000"/>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700" b="1" dirty="0">
                <a:latin typeface="Arial" panose="020B0604020202020204" pitchFamily="34" charset="0"/>
                <a:cs typeface="Arial" panose="020B0604020202020204" pitchFamily="34" charset="0"/>
              </a:rPr>
              <a:t>preview</a:t>
            </a:r>
            <a:br>
              <a:rPr lang="en-US" altLang="ko-KR" b="1" dirty="0">
                <a:latin typeface="Arial" panose="020B0604020202020204" pitchFamily="34" charset="0"/>
                <a:cs typeface="Arial" panose="020B0604020202020204" pitchFamily="34" charset="0"/>
              </a:rPr>
            </a:br>
            <a:endParaRPr lang="ko-KR" altLang="en-US" sz="2400" dirty="0">
              <a:latin typeface="Arial" panose="020B0604020202020204" pitchFamily="34" charset="0"/>
              <a:cs typeface="Arial" panose="020B0604020202020204" pitchFamily="34" charset="0"/>
            </a:endParaRPr>
          </a:p>
        </p:txBody>
      </p:sp>
      <p:sp>
        <p:nvSpPr>
          <p:cNvPr id="8" name="내용 개체 틀 2"/>
          <p:cNvSpPr>
            <a:spLocks noGrp="1"/>
          </p:cNvSpPr>
          <p:nvPr>
            <p:ph idx="1"/>
          </p:nvPr>
        </p:nvSpPr>
        <p:spPr>
          <a:xfrm>
            <a:off x="838200" y="5190346"/>
            <a:ext cx="5574835" cy="1582708"/>
          </a:xfrm>
        </p:spPr>
        <p:txBody>
          <a:bodyPr>
            <a:normAutofit/>
          </a:bodyPr>
          <a:lstStyle/>
          <a:p>
            <a:endParaRPr lang="en-US" altLang="ko-KR" sz="2400" dirty="0">
              <a:latin typeface="Arial" panose="020B0604020202020204" pitchFamily="34" charset="0"/>
              <a:cs typeface="Arial" panose="020B0604020202020204" pitchFamily="34" charset="0"/>
            </a:endParaRPr>
          </a:p>
          <a:p>
            <a:r>
              <a:rPr lang="ko-KR" altLang="en-US" sz="2400" dirty="0">
                <a:latin typeface="Arial" panose="020B0604020202020204" pitchFamily="34" charset="0"/>
                <a:cs typeface="Arial" panose="020B0604020202020204" pitchFamily="34" charset="0"/>
              </a:rPr>
              <a:t>본 실습에서는 </a:t>
            </a:r>
            <a:r>
              <a:rPr lang="en-US" altLang="ko-KR" sz="2400" b="1" dirty="0">
                <a:latin typeface="Arial" panose="020B0604020202020204" pitchFamily="34" charset="0"/>
                <a:cs typeface="Arial" panose="020B0604020202020204" pitchFamily="34" charset="0"/>
              </a:rPr>
              <a:t>Gene Ontology(GO)</a:t>
            </a:r>
            <a:r>
              <a:rPr lang="ko-KR" altLang="en-US" sz="2400" dirty="0">
                <a:latin typeface="Arial" panose="020B0604020202020204" pitchFamily="34" charset="0"/>
                <a:cs typeface="Arial" panose="020B0604020202020204" pitchFamily="34" charset="0"/>
              </a:rPr>
              <a:t>에 대한 개념 설명과 </a:t>
            </a:r>
            <a:r>
              <a:rPr lang="en-US" altLang="ko-KR" sz="2400" b="1" dirty="0">
                <a:latin typeface="Arial" panose="020B0604020202020204" pitchFamily="34" charset="0"/>
                <a:cs typeface="Arial" panose="020B0604020202020204" pitchFamily="34" charset="0"/>
              </a:rPr>
              <a:t>DAVID</a:t>
            </a:r>
            <a:r>
              <a:rPr lang="en-US" altLang="ko-KR" sz="2400" dirty="0">
                <a:latin typeface="Arial" panose="020B0604020202020204" pitchFamily="34" charset="0"/>
                <a:cs typeface="Arial" panose="020B0604020202020204" pitchFamily="34" charset="0"/>
              </a:rPr>
              <a:t> </a:t>
            </a:r>
            <a:r>
              <a:rPr lang="ko-KR" altLang="en-US" sz="2400" dirty="0">
                <a:latin typeface="Arial" panose="020B0604020202020204" pitchFamily="34" charset="0"/>
                <a:cs typeface="Arial" panose="020B0604020202020204" pitchFamily="34" charset="0"/>
              </a:rPr>
              <a:t>라는 </a:t>
            </a:r>
            <a:r>
              <a:rPr lang="en-US" altLang="ko-KR" sz="2400" dirty="0">
                <a:latin typeface="Arial" panose="020B0604020202020204" pitchFamily="34" charset="0"/>
                <a:cs typeface="Arial" panose="020B0604020202020204" pitchFamily="34" charset="0"/>
              </a:rPr>
              <a:t>GO </a:t>
            </a:r>
            <a:r>
              <a:rPr lang="ko-KR" altLang="en-US" sz="2400" dirty="0">
                <a:latin typeface="Arial" panose="020B0604020202020204" pitchFamily="34" charset="0"/>
                <a:cs typeface="Arial" panose="020B0604020202020204" pitchFamily="34" charset="0"/>
              </a:rPr>
              <a:t>분석 툴 사용법을 소개하겠습니다</a:t>
            </a:r>
            <a:r>
              <a:rPr lang="en-US" altLang="ko-KR" sz="2400" dirty="0">
                <a:latin typeface="Arial" panose="020B0604020202020204" pitchFamily="34" charset="0"/>
                <a:cs typeface="Arial" panose="020B0604020202020204" pitchFamily="34" charset="0"/>
              </a:rPr>
              <a:t>.</a:t>
            </a:r>
          </a:p>
        </p:txBody>
      </p:sp>
      <p:pic>
        <p:nvPicPr>
          <p:cNvPr id="5" name="그림 4">
            <a:extLst>
              <a:ext uri="{FF2B5EF4-FFF2-40B4-BE49-F238E27FC236}">
                <a16:creationId xmlns:a16="http://schemas.microsoft.com/office/drawing/2014/main" id="{16AF20EE-763F-E945-AEB9-D7718CB07FA1}"/>
              </a:ext>
            </a:extLst>
          </p:cNvPr>
          <p:cNvPicPr>
            <a:picLocks noChangeAspect="1"/>
          </p:cNvPicPr>
          <p:nvPr/>
        </p:nvPicPr>
        <p:blipFill>
          <a:blip r:embed="rId4"/>
          <a:stretch>
            <a:fillRect/>
          </a:stretch>
        </p:blipFill>
        <p:spPr>
          <a:xfrm>
            <a:off x="1600200" y="1576388"/>
            <a:ext cx="3902075" cy="4014634"/>
          </a:xfrm>
          <a:prstGeom prst="rect">
            <a:avLst/>
          </a:prstGeom>
        </p:spPr>
      </p:pic>
      <p:sp>
        <p:nvSpPr>
          <p:cNvPr id="3" name="직사각형 2"/>
          <p:cNvSpPr/>
          <p:nvPr/>
        </p:nvSpPr>
        <p:spPr>
          <a:xfrm>
            <a:off x="3848100" y="1473200"/>
            <a:ext cx="1168400" cy="41148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오른쪽 화살표 3"/>
          <p:cNvSpPr/>
          <p:nvPr/>
        </p:nvSpPr>
        <p:spPr>
          <a:xfrm>
            <a:off x="5683250" y="3032694"/>
            <a:ext cx="825500" cy="736600"/>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8810624" y="3170073"/>
            <a:ext cx="2143125" cy="2704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6762749" y="4764537"/>
            <a:ext cx="2143125" cy="2704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8810624" y="5190346"/>
            <a:ext cx="2590800" cy="369332"/>
          </a:xfrm>
          <a:prstGeom prst="rect">
            <a:avLst/>
          </a:prstGeom>
          <a:noFill/>
        </p:spPr>
        <p:txBody>
          <a:bodyPr wrap="square" rtlCol="0">
            <a:spAutoFit/>
          </a:bodyPr>
          <a:lstStyle/>
          <a:p>
            <a:r>
              <a:rPr lang="en-US" altLang="ko-KR" dirty="0"/>
              <a:t>Enrichment map</a:t>
            </a:r>
            <a:endParaRPr lang="ko-KR" altLang="en-US" dirty="0"/>
          </a:p>
        </p:txBody>
      </p:sp>
    </p:spTree>
    <p:extLst>
      <p:ext uri="{BB962C8B-B14F-4D97-AF65-F5344CB8AC3E}">
        <p14:creationId xmlns:p14="http://schemas.microsoft.com/office/powerpoint/2010/main" val="2489435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400" b="1" dirty="0">
                <a:latin typeface="Arial" panose="020B0604020202020204" pitchFamily="34" charset="0"/>
                <a:cs typeface="Arial" panose="020B0604020202020204" pitchFamily="34" charset="0"/>
              </a:rPr>
              <a:t>GO Term</a:t>
            </a:r>
            <a:endParaRPr lang="ko-KR" altLang="en-US" sz="2400" dirty="0">
              <a:latin typeface="Arial" panose="020B0604020202020204" pitchFamily="34" charset="0"/>
              <a:cs typeface="Arial" panose="020B0604020202020204" pitchFamily="34" charset="0"/>
            </a:endParaRPr>
          </a:p>
        </p:txBody>
      </p:sp>
      <p:pic>
        <p:nvPicPr>
          <p:cNvPr id="5" name="그림 4"/>
          <p:cNvPicPr>
            <a:picLocks noChangeAspect="1"/>
          </p:cNvPicPr>
          <p:nvPr/>
        </p:nvPicPr>
        <p:blipFill>
          <a:blip r:embed="rId2"/>
          <a:stretch>
            <a:fillRect/>
          </a:stretch>
        </p:blipFill>
        <p:spPr>
          <a:xfrm>
            <a:off x="838200" y="2451097"/>
            <a:ext cx="3113014" cy="3223405"/>
          </a:xfrm>
          <a:prstGeom prst="rect">
            <a:avLst/>
          </a:prstGeom>
        </p:spPr>
      </p:pic>
      <p:sp>
        <p:nvSpPr>
          <p:cNvPr id="8" name="TextBox 7"/>
          <p:cNvSpPr txBox="1"/>
          <p:nvPr/>
        </p:nvSpPr>
        <p:spPr>
          <a:xfrm>
            <a:off x="4226558" y="1881304"/>
            <a:ext cx="7642655" cy="3277820"/>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ko-KR" altLang="en-US" sz="2400" dirty="0">
                <a:latin typeface="Arial" panose="020B0604020202020204" pitchFamily="34" charset="0"/>
                <a:cs typeface="Arial" panose="020B0604020202020204" pitchFamily="34" charset="0"/>
              </a:rPr>
              <a:t>크게 </a:t>
            </a:r>
            <a:r>
              <a:rPr lang="en-US" altLang="ko-KR" sz="2400" dirty="0">
                <a:latin typeface="Arial" panose="020B0604020202020204" pitchFamily="34" charset="0"/>
                <a:cs typeface="Arial" panose="020B0604020202020204" pitchFamily="34" charset="0"/>
              </a:rPr>
              <a:t>3 </a:t>
            </a:r>
            <a:r>
              <a:rPr lang="ko-KR" altLang="en-US" sz="2400" dirty="0">
                <a:latin typeface="Arial" panose="020B0604020202020204" pitchFamily="34" charset="0"/>
                <a:cs typeface="Arial" panose="020B0604020202020204" pitchFamily="34" charset="0"/>
              </a:rPr>
              <a:t>가지 </a:t>
            </a:r>
            <a:r>
              <a:rPr lang="en-US" altLang="ko-KR" sz="2400" dirty="0">
                <a:latin typeface="Arial" panose="020B0604020202020204" pitchFamily="34" charset="0"/>
                <a:cs typeface="Arial" panose="020B0604020202020204" pitchFamily="34" charset="0"/>
              </a:rPr>
              <a:t>GO term</a:t>
            </a:r>
            <a:r>
              <a:rPr lang="ko-KR" altLang="en-US" sz="2400" dirty="0">
                <a:latin typeface="Arial" panose="020B0604020202020204" pitchFamily="34" charset="0"/>
                <a:cs typeface="Arial" panose="020B0604020202020204" pitchFamily="34" charset="0"/>
              </a:rPr>
              <a:t>으로 유전자에 </a:t>
            </a:r>
            <a:r>
              <a:rPr lang="en-US" altLang="ko-KR" sz="2400" dirty="0">
                <a:latin typeface="Arial" panose="020B0604020202020204" pitchFamily="34" charset="0"/>
                <a:cs typeface="Arial" panose="020B0604020202020204" pitchFamily="34" charset="0"/>
              </a:rPr>
              <a:t>annotation</a:t>
            </a:r>
          </a:p>
          <a:p>
            <a:pPr marL="457200" indent="-457200">
              <a:lnSpc>
                <a:spcPct val="150000"/>
              </a:lnSpc>
              <a:buAutoNum type="arabicParenR"/>
            </a:pPr>
            <a:r>
              <a:rPr lang="en-US" altLang="ko-KR" sz="2000" b="1" dirty="0">
                <a:latin typeface="Arial" panose="020B0604020202020204" pitchFamily="34" charset="0"/>
                <a:cs typeface="Arial" panose="020B0604020202020204" pitchFamily="34" charset="0"/>
              </a:rPr>
              <a:t>Cellular component(</a:t>
            </a:r>
            <a:r>
              <a:rPr lang="ko-KR" altLang="en-US" sz="2000" b="1" dirty="0">
                <a:latin typeface="Arial" panose="020B0604020202020204" pitchFamily="34" charset="0"/>
                <a:cs typeface="Arial" panose="020B0604020202020204" pitchFamily="34" charset="0"/>
              </a:rPr>
              <a:t>세포 구성 요소</a:t>
            </a:r>
            <a:r>
              <a:rPr lang="en-US" altLang="ko-KR" sz="2000" b="1" dirty="0">
                <a:latin typeface="Arial" panose="020B0604020202020204" pitchFamily="34" charset="0"/>
                <a:cs typeface="Arial" panose="020B0604020202020204" pitchFamily="34" charset="0"/>
              </a:rPr>
              <a:t>)</a:t>
            </a:r>
          </a:p>
          <a:p>
            <a:pPr lvl="1">
              <a:lnSpc>
                <a:spcPct val="150000"/>
              </a:lnSpc>
            </a:pPr>
            <a:r>
              <a:rPr lang="en-US" altLang="ko-KR" dirty="0">
                <a:latin typeface="Arial" panose="020B0604020202020204" pitchFamily="34" charset="0"/>
                <a:cs typeface="Arial" panose="020B0604020202020204" pitchFamily="34" charset="0"/>
              </a:rPr>
              <a:t>: </a:t>
            </a:r>
            <a:r>
              <a:rPr lang="ko-KR" altLang="en-US" dirty="0">
                <a:latin typeface="Arial" panose="020B0604020202020204" pitchFamily="34" charset="0"/>
                <a:cs typeface="Arial" panose="020B0604020202020204" pitchFamily="34" charset="0"/>
              </a:rPr>
              <a:t>세포 내 존재 위치에 따라 구분</a:t>
            </a:r>
            <a:endParaRPr lang="en-US" altLang="ko-KR" dirty="0">
              <a:latin typeface="Arial" panose="020B0604020202020204" pitchFamily="34" charset="0"/>
              <a:cs typeface="Arial" panose="020B0604020202020204" pitchFamily="34" charset="0"/>
            </a:endParaRPr>
          </a:p>
          <a:p>
            <a:pPr marL="457200" indent="-457200">
              <a:lnSpc>
                <a:spcPct val="150000"/>
              </a:lnSpc>
              <a:buAutoNum type="arabicParenR"/>
            </a:pPr>
            <a:r>
              <a:rPr lang="en-US" altLang="ko-KR" sz="2000" b="1" dirty="0">
                <a:latin typeface="Arial" panose="020B0604020202020204" pitchFamily="34" charset="0"/>
                <a:cs typeface="Arial" panose="020B0604020202020204" pitchFamily="34" charset="0"/>
              </a:rPr>
              <a:t>Molecular function(</a:t>
            </a:r>
            <a:r>
              <a:rPr lang="ko-KR" altLang="en-US" sz="2000" b="1" dirty="0">
                <a:latin typeface="Arial" panose="020B0604020202020204" pitchFamily="34" charset="0"/>
                <a:cs typeface="Arial" panose="020B0604020202020204" pitchFamily="34" charset="0"/>
              </a:rPr>
              <a:t>분자 수준에서의 기능</a:t>
            </a:r>
            <a:r>
              <a:rPr lang="en-US" altLang="ko-KR" sz="2000" b="1" dirty="0">
                <a:latin typeface="Arial" panose="020B0604020202020204" pitchFamily="34" charset="0"/>
                <a:cs typeface="Arial" panose="020B0604020202020204" pitchFamily="34" charset="0"/>
              </a:rPr>
              <a:t>) </a:t>
            </a:r>
          </a:p>
          <a:p>
            <a:pPr lvl="1">
              <a:lnSpc>
                <a:spcPct val="150000"/>
              </a:lnSpc>
            </a:pPr>
            <a:r>
              <a:rPr lang="en-US" altLang="ko-KR" dirty="0">
                <a:latin typeface="Arial" panose="020B0604020202020204" pitchFamily="34" charset="0"/>
                <a:cs typeface="Arial" panose="020B0604020202020204" pitchFamily="34" charset="0"/>
              </a:rPr>
              <a:t>: </a:t>
            </a:r>
            <a:r>
              <a:rPr lang="ko-KR" altLang="en-US" dirty="0">
                <a:latin typeface="Arial" panose="020B0604020202020204" pitchFamily="34" charset="0"/>
                <a:cs typeface="Arial" panose="020B0604020202020204" pitchFamily="34" charset="0"/>
              </a:rPr>
              <a:t>생화학적 수준에서 생산물에 따라 구분</a:t>
            </a:r>
            <a:endParaRPr lang="en-US" altLang="ko-KR" dirty="0">
              <a:latin typeface="Arial" panose="020B0604020202020204" pitchFamily="34" charset="0"/>
              <a:cs typeface="Arial" panose="020B0604020202020204" pitchFamily="34" charset="0"/>
            </a:endParaRPr>
          </a:p>
          <a:p>
            <a:pPr marL="457200" indent="-457200">
              <a:lnSpc>
                <a:spcPct val="150000"/>
              </a:lnSpc>
              <a:buAutoNum type="arabicParenR"/>
            </a:pPr>
            <a:r>
              <a:rPr lang="en-US" altLang="ko-KR" sz="2000" b="1" dirty="0">
                <a:latin typeface="Arial" panose="020B0604020202020204" pitchFamily="34" charset="0"/>
                <a:cs typeface="Arial" panose="020B0604020202020204" pitchFamily="34" charset="0"/>
              </a:rPr>
              <a:t>Biological process(</a:t>
            </a:r>
            <a:r>
              <a:rPr lang="ko-KR" altLang="en-US" sz="2000" b="1" dirty="0">
                <a:latin typeface="Arial" panose="020B0604020202020204" pitchFamily="34" charset="0"/>
                <a:cs typeface="Arial" panose="020B0604020202020204" pitchFamily="34" charset="0"/>
              </a:rPr>
              <a:t>생명 대사</a:t>
            </a:r>
            <a:r>
              <a:rPr lang="en-US" altLang="ko-KR" sz="2000" b="1" dirty="0">
                <a:latin typeface="Arial" panose="020B0604020202020204" pitchFamily="34" charset="0"/>
                <a:cs typeface="Arial" panose="020B0604020202020204" pitchFamily="34" charset="0"/>
              </a:rPr>
              <a:t>)</a:t>
            </a:r>
          </a:p>
          <a:p>
            <a:pPr lvl="1">
              <a:lnSpc>
                <a:spcPct val="150000"/>
              </a:lnSpc>
            </a:pPr>
            <a:r>
              <a:rPr lang="en-US" altLang="ko-KR" dirty="0">
                <a:latin typeface="Arial" panose="020B0604020202020204" pitchFamily="34" charset="0"/>
                <a:cs typeface="Arial" panose="020B0604020202020204" pitchFamily="34" charset="0"/>
              </a:rPr>
              <a:t>: </a:t>
            </a:r>
            <a:r>
              <a:rPr lang="ko-KR" altLang="en-US" dirty="0">
                <a:latin typeface="Arial" panose="020B0604020202020204" pitchFamily="34" charset="0"/>
                <a:cs typeface="Arial" panose="020B0604020202020204" pitchFamily="34" charset="0"/>
              </a:rPr>
              <a:t>생물학적 대사 과정에서의 역할에 따라 구분</a:t>
            </a:r>
            <a:endParaRPr lang="en-US" altLang="ko-KR"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FF2A3478-961F-42C5-B078-29EEC751970C}"/>
              </a:ext>
            </a:extLst>
          </p:cNvPr>
          <p:cNvSpPr txBox="1"/>
          <p:nvPr/>
        </p:nvSpPr>
        <p:spPr>
          <a:xfrm>
            <a:off x="4226558" y="5385732"/>
            <a:ext cx="7441035" cy="738664"/>
          </a:xfrm>
          <a:prstGeom prst="rect">
            <a:avLst/>
          </a:prstGeom>
          <a:noFill/>
        </p:spPr>
        <p:txBody>
          <a:bodyPr wrap="square" rtlCol="0">
            <a:spAutoFit/>
          </a:bodyPr>
          <a:lstStyle/>
          <a:p>
            <a:pPr marL="285750" indent="-285750">
              <a:buFont typeface="Wingdings" panose="05000000000000000000" pitchFamily="2" charset="2"/>
              <a:buChar char="Ø"/>
            </a:pPr>
            <a:r>
              <a:rPr lang="ko-KR" altLang="en-US" sz="2400" dirty="0">
                <a:latin typeface="Arial" panose="020B0604020202020204" pitchFamily="34" charset="0"/>
                <a:cs typeface="Arial" panose="020B0604020202020204" pitchFamily="34" charset="0"/>
              </a:rPr>
              <a:t>각 유전자마다 코드를 설정하고 그들의 관계를 정의</a:t>
            </a:r>
            <a:endParaRPr lang="en-US" altLang="ko-KR" sz="2400" dirty="0">
              <a:latin typeface="Arial" panose="020B0604020202020204" pitchFamily="34" charset="0"/>
              <a:cs typeface="Arial" panose="020B0604020202020204" pitchFamily="34" charset="0"/>
            </a:endParaRPr>
          </a:p>
          <a:p>
            <a:endParaRPr lang="ko-KR" altLang="en-US" dirty="0"/>
          </a:p>
        </p:txBody>
      </p:sp>
    </p:spTree>
    <p:extLst>
      <p:ext uri="{BB962C8B-B14F-4D97-AF65-F5344CB8AC3E}">
        <p14:creationId xmlns:p14="http://schemas.microsoft.com/office/powerpoint/2010/main" val="25214407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400" b="1" dirty="0">
                <a:latin typeface="Arial" panose="020B0604020202020204" pitchFamily="34" charset="0"/>
                <a:cs typeface="Arial" panose="020B0604020202020204" pitchFamily="34" charset="0"/>
              </a:rPr>
              <a:t>GO Term example</a:t>
            </a:r>
            <a:endParaRPr lang="ko-KR" altLang="en-US" dirty="0">
              <a:latin typeface="Arial" panose="020B0604020202020204" pitchFamily="34" charset="0"/>
              <a:cs typeface="Arial" panose="020B0604020202020204" pitchFamily="34" charset="0"/>
            </a:endParaRPr>
          </a:p>
        </p:txBody>
      </p:sp>
      <p:sp>
        <p:nvSpPr>
          <p:cNvPr id="9" name="TextBox 8"/>
          <p:cNvSpPr txBox="1"/>
          <p:nvPr/>
        </p:nvSpPr>
        <p:spPr>
          <a:xfrm>
            <a:off x="353009" y="2085627"/>
            <a:ext cx="1937185" cy="584775"/>
          </a:xfrm>
          <a:prstGeom prst="rect">
            <a:avLst/>
          </a:prstGeom>
          <a:noFill/>
        </p:spPr>
        <p:txBody>
          <a:bodyPr wrap="square" rtlCol="0">
            <a:spAutoFit/>
          </a:bodyPr>
          <a:lstStyle/>
          <a:p>
            <a:r>
              <a:rPr lang="en-US" altLang="ko-KR" u="sng" dirty="0">
                <a:latin typeface="Arial" panose="020B0604020202020204" pitchFamily="34" charset="0"/>
                <a:cs typeface="Arial" panose="020B0604020202020204" pitchFamily="34" charset="0"/>
              </a:rPr>
              <a:t>Ex) </a:t>
            </a:r>
            <a:r>
              <a:rPr lang="en-US" altLang="ko-KR" sz="3200" u="sng" dirty="0">
                <a:latin typeface="Arial" panose="020B0604020202020204" pitchFamily="34" charset="0"/>
                <a:cs typeface="Arial" panose="020B0604020202020204" pitchFamily="34" charset="0"/>
              </a:rPr>
              <a:t>HLA-A</a:t>
            </a:r>
            <a:endParaRPr lang="ko-KR" altLang="en-US" sz="3200" u="sng" dirty="0">
              <a:latin typeface="Arial" panose="020B0604020202020204" pitchFamily="34" charset="0"/>
              <a:cs typeface="Arial" panose="020B0604020202020204" pitchFamily="34" charset="0"/>
            </a:endParaRPr>
          </a:p>
        </p:txBody>
      </p:sp>
      <p:pic>
        <p:nvPicPr>
          <p:cNvPr id="4" name="그림 3">
            <a:extLst>
              <a:ext uri="{FF2B5EF4-FFF2-40B4-BE49-F238E27FC236}">
                <a16:creationId xmlns:a16="http://schemas.microsoft.com/office/drawing/2014/main" id="{D2346429-EAD9-4DE6-83BB-9B14DAF37037}"/>
              </a:ext>
            </a:extLst>
          </p:cNvPr>
          <p:cNvPicPr>
            <a:picLocks noChangeAspect="1"/>
          </p:cNvPicPr>
          <p:nvPr/>
        </p:nvPicPr>
        <p:blipFill>
          <a:blip r:embed="rId2"/>
          <a:stretch>
            <a:fillRect/>
          </a:stretch>
        </p:blipFill>
        <p:spPr>
          <a:xfrm>
            <a:off x="92311" y="3036419"/>
            <a:ext cx="5504734" cy="1151180"/>
          </a:xfrm>
          <a:prstGeom prst="rect">
            <a:avLst/>
          </a:prstGeom>
        </p:spPr>
      </p:pic>
      <p:pic>
        <p:nvPicPr>
          <p:cNvPr id="10" name="그림 9">
            <a:extLst>
              <a:ext uri="{FF2B5EF4-FFF2-40B4-BE49-F238E27FC236}">
                <a16:creationId xmlns:a16="http://schemas.microsoft.com/office/drawing/2014/main" id="{218B18A8-6935-4381-91BD-84A461D84086}"/>
              </a:ext>
            </a:extLst>
          </p:cNvPr>
          <p:cNvPicPr>
            <a:picLocks noChangeAspect="1"/>
          </p:cNvPicPr>
          <p:nvPr/>
        </p:nvPicPr>
        <p:blipFill>
          <a:blip r:embed="rId3"/>
          <a:stretch>
            <a:fillRect/>
          </a:stretch>
        </p:blipFill>
        <p:spPr>
          <a:xfrm>
            <a:off x="5597045" y="13480"/>
            <a:ext cx="6594955" cy="6844520"/>
          </a:xfrm>
          <a:prstGeom prst="rect">
            <a:avLst/>
          </a:prstGeom>
        </p:spPr>
      </p:pic>
      <p:sp>
        <p:nvSpPr>
          <p:cNvPr id="3" name="TextBox 2">
            <a:extLst>
              <a:ext uri="{FF2B5EF4-FFF2-40B4-BE49-F238E27FC236}">
                <a16:creationId xmlns:a16="http://schemas.microsoft.com/office/drawing/2014/main" id="{9458F7DB-12E5-4A84-803F-25987CF56135}"/>
              </a:ext>
            </a:extLst>
          </p:cNvPr>
          <p:cNvSpPr txBox="1"/>
          <p:nvPr/>
        </p:nvSpPr>
        <p:spPr>
          <a:xfrm>
            <a:off x="214604" y="4526843"/>
            <a:ext cx="5382441" cy="1631216"/>
          </a:xfrm>
          <a:prstGeom prst="rect">
            <a:avLst/>
          </a:prstGeom>
          <a:noFill/>
        </p:spPr>
        <p:txBody>
          <a:bodyPr wrap="square" rtlCol="0">
            <a:spAutoFit/>
          </a:bodyPr>
          <a:lstStyle/>
          <a:p>
            <a:pPr marL="342900" indent="-342900">
              <a:buFont typeface="Wingdings" panose="05000000000000000000" pitchFamily="2" charset="2"/>
              <a:buChar char="Ø"/>
            </a:pPr>
            <a:r>
              <a:rPr lang="en-US" altLang="ko-KR" sz="2000" dirty="0"/>
              <a:t>HLA-A </a:t>
            </a:r>
            <a:r>
              <a:rPr lang="ko-KR" altLang="en-US" sz="2000" dirty="0"/>
              <a:t>유전자가 직접적으로 해당되는</a:t>
            </a:r>
            <a:r>
              <a:rPr lang="en-US" altLang="ko-KR" sz="2000" dirty="0"/>
              <a:t> GO term</a:t>
            </a:r>
            <a:r>
              <a:rPr lang="ko-KR" altLang="en-US" sz="2000" dirty="0"/>
              <a:t>을</a:t>
            </a:r>
            <a:r>
              <a:rPr lang="en-US" altLang="ko-KR" sz="2000" dirty="0"/>
              <a:t> </a:t>
            </a:r>
            <a:r>
              <a:rPr lang="ko-KR" altLang="en-US" sz="2000" dirty="0"/>
              <a:t>오른쪽과 같이 확인 가능</a:t>
            </a:r>
            <a:endParaRPr lang="en-US" altLang="ko-KR" sz="2000" dirty="0"/>
          </a:p>
          <a:p>
            <a:pPr marL="342900" indent="-342900">
              <a:buFont typeface="Wingdings" panose="05000000000000000000" pitchFamily="2" charset="2"/>
              <a:buChar char="Ø"/>
            </a:pPr>
            <a:endParaRPr lang="en-US" altLang="ko-KR" sz="2000" dirty="0"/>
          </a:p>
          <a:p>
            <a:pPr marL="342900" indent="-342900">
              <a:buFont typeface="Wingdings" panose="05000000000000000000" pitchFamily="2" charset="2"/>
              <a:buChar char="Ø"/>
            </a:pPr>
            <a:r>
              <a:rPr lang="ko-KR" altLang="en-US" sz="2000" dirty="0"/>
              <a:t>반대로</a:t>
            </a:r>
            <a:r>
              <a:rPr lang="en-US" altLang="ko-KR" sz="2000" dirty="0"/>
              <a:t>, </a:t>
            </a:r>
            <a:r>
              <a:rPr lang="ko-KR" altLang="en-US" sz="2000" dirty="0"/>
              <a:t>특정 </a:t>
            </a:r>
            <a:r>
              <a:rPr lang="en-US" altLang="ko-KR" sz="2000" dirty="0"/>
              <a:t>GO term</a:t>
            </a:r>
            <a:r>
              <a:rPr lang="ko-KR" altLang="en-US" sz="2000" dirty="0"/>
              <a:t> 하위에 존재하는 유전자들을 원하는 </a:t>
            </a:r>
            <a:r>
              <a:rPr lang="en-US" altLang="ko-KR" sz="2000" dirty="0"/>
              <a:t>filter</a:t>
            </a:r>
            <a:r>
              <a:rPr lang="ko-KR" altLang="en-US" sz="2000" dirty="0"/>
              <a:t>를 씌워 확인 가능</a:t>
            </a:r>
            <a:endParaRPr lang="en-US" altLang="ko-KR" sz="2000" dirty="0"/>
          </a:p>
        </p:txBody>
      </p:sp>
      <p:sp>
        <p:nvSpPr>
          <p:cNvPr id="7" name="TextBox 6">
            <a:extLst>
              <a:ext uri="{FF2B5EF4-FFF2-40B4-BE49-F238E27FC236}">
                <a16:creationId xmlns:a16="http://schemas.microsoft.com/office/drawing/2014/main" id="{991EBBDD-5DDB-4BE4-8D75-367FF4601D20}"/>
              </a:ext>
            </a:extLst>
          </p:cNvPr>
          <p:cNvSpPr txBox="1"/>
          <p:nvPr/>
        </p:nvSpPr>
        <p:spPr>
          <a:xfrm>
            <a:off x="7372239" y="4157511"/>
            <a:ext cx="1522283" cy="369332"/>
          </a:xfrm>
          <a:prstGeom prst="rect">
            <a:avLst/>
          </a:prstGeom>
          <a:noFill/>
          <a:ln w="57150">
            <a:solidFill>
              <a:srgbClr val="FF0000"/>
            </a:solidFill>
          </a:ln>
        </p:spPr>
        <p:txBody>
          <a:bodyPr wrap="square" rtlCol="0">
            <a:spAutoFit/>
          </a:bodyPr>
          <a:lstStyle/>
          <a:p>
            <a:r>
              <a:rPr lang="en-US" altLang="ko-KR" b="1" dirty="0"/>
              <a:t>Cell Surface</a:t>
            </a:r>
            <a:endParaRPr lang="ko-KR" altLang="en-US" b="1" dirty="0"/>
          </a:p>
        </p:txBody>
      </p:sp>
      <p:sp>
        <p:nvSpPr>
          <p:cNvPr id="11" name="TextBox 10">
            <a:extLst>
              <a:ext uri="{FF2B5EF4-FFF2-40B4-BE49-F238E27FC236}">
                <a16:creationId xmlns:a16="http://schemas.microsoft.com/office/drawing/2014/main" id="{3647BE2A-4648-4B89-84C6-1E2EB16E276B}"/>
              </a:ext>
            </a:extLst>
          </p:cNvPr>
          <p:cNvSpPr txBox="1"/>
          <p:nvPr/>
        </p:nvSpPr>
        <p:spPr>
          <a:xfrm>
            <a:off x="7794928" y="1254630"/>
            <a:ext cx="2884257" cy="461665"/>
          </a:xfrm>
          <a:prstGeom prst="rect">
            <a:avLst/>
          </a:prstGeom>
          <a:noFill/>
          <a:ln w="57150">
            <a:solidFill>
              <a:srgbClr val="FF0000"/>
            </a:solidFill>
          </a:ln>
        </p:spPr>
        <p:txBody>
          <a:bodyPr wrap="square" rtlCol="0">
            <a:spAutoFit/>
          </a:bodyPr>
          <a:lstStyle/>
          <a:p>
            <a:r>
              <a:rPr lang="en-US" altLang="ko-KR" sz="2400" b="1" dirty="0"/>
              <a:t>Immune Response</a:t>
            </a:r>
            <a:endParaRPr lang="ko-KR" altLang="en-US" sz="2400" b="1" dirty="0"/>
          </a:p>
        </p:txBody>
      </p:sp>
    </p:spTree>
    <p:extLst>
      <p:ext uri="{BB962C8B-B14F-4D97-AF65-F5344CB8AC3E}">
        <p14:creationId xmlns:p14="http://schemas.microsoft.com/office/powerpoint/2010/main" val="20592921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GO term</a:t>
            </a:r>
            <a:endParaRPr lang="ko-KR" altLang="en-US" dirty="0">
              <a:latin typeface="Arial" panose="020B0604020202020204" pitchFamily="34" charset="0"/>
              <a:cs typeface="Arial" panose="020B0604020202020204" pitchFamily="34" charset="0"/>
            </a:endParaRPr>
          </a:p>
        </p:txBody>
      </p:sp>
      <p:sp>
        <p:nvSpPr>
          <p:cNvPr id="9" name="TextBox 8"/>
          <p:cNvSpPr txBox="1"/>
          <p:nvPr/>
        </p:nvSpPr>
        <p:spPr>
          <a:xfrm>
            <a:off x="386565" y="1893548"/>
            <a:ext cx="3908598" cy="584775"/>
          </a:xfrm>
          <a:prstGeom prst="rect">
            <a:avLst/>
          </a:prstGeom>
          <a:noFill/>
        </p:spPr>
        <p:txBody>
          <a:bodyPr wrap="square" rtlCol="0">
            <a:spAutoFit/>
          </a:bodyPr>
          <a:lstStyle/>
          <a:p>
            <a:r>
              <a:rPr lang="en-US" altLang="ko-KR" sz="3200" u="sng" dirty="0">
                <a:latin typeface="Arial" panose="020B0604020202020204" pitchFamily="34" charset="0"/>
                <a:cs typeface="Arial" panose="020B0604020202020204" pitchFamily="34" charset="0"/>
              </a:rPr>
              <a:t>Immune Response</a:t>
            </a:r>
            <a:endParaRPr lang="ko-KR" altLang="en-US" sz="3200" u="sng"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458F7DB-12E5-4A84-803F-25987CF56135}"/>
              </a:ext>
            </a:extLst>
          </p:cNvPr>
          <p:cNvSpPr txBox="1"/>
          <p:nvPr/>
        </p:nvSpPr>
        <p:spPr>
          <a:xfrm>
            <a:off x="139103" y="4620727"/>
            <a:ext cx="4928437" cy="707886"/>
          </a:xfrm>
          <a:prstGeom prst="rect">
            <a:avLst/>
          </a:prstGeom>
          <a:noFill/>
        </p:spPr>
        <p:txBody>
          <a:bodyPr wrap="square" rtlCol="0">
            <a:spAutoFit/>
          </a:bodyPr>
          <a:lstStyle/>
          <a:p>
            <a:pPr marL="342900" indent="-342900">
              <a:buFont typeface="Wingdings" panose="05000000000000000000" pitchFamily="2" charset="2"/>
              <a:buChar char="Ø"/>
            </a:pPr>
            <a:r>
              <a:rPr lang="ko-KR" altLang="en-US" sz="2000" dirty="0"/>
              <a:t>오른쪽 </a:t>
            </a:r>
            <a:r>
              <a:rPr lang="en-US" altLang="ko-KR" sz="2000" dirty="0"/>
              <a:t>table</a:t>
            </a:r>
            <a:r>
              <a:rPr lang="ko-KR" altLang="en-US" sz="2000" dirty="0"/>
              <a:t>은 </a:t>
            </a:r>
            <a:r>
              <a:rPr lang="en-US" altLang="ko-KR" sz="2000" dirty="0"/>
              <a:t>Immune Response</a:t>
            </a:r>
            <a:r>
              <a:rPr lang="ko-KR" altLang="en-US" sz="2000" dirty="0"/>
              <a:t>에 포함된 유전자들의 일부를 나타냄  </a:t>
            </a:r>
            <a:endParaRPr lang="en-US" altLang="ko-KR" sz="2000" dirty="0"/>
          </a:p>
        </p:txBody>
      </p:sp>
      <p:pic>
        <p:nvPicPr>
          <p:cNvPr id="7" name="그림 6">
            <a:extLst>
              <a:ext uri="{FF2B5EF4-FFF2-40B4-BE49-F238E27FC236}">
                <a16:creationId xmlns:a16="http://schemas.microsoft.com/office/drawing/2014/main" id="{47A65A47-92DB-4A59-8730-67D4B286777C}"/>
              </a:ext>
            </a:extLst>
          </p:cNvPr>
          <p:cNvPicPr>
            <a:picLocks noChangeAspect="1"/>
          </p:cNvPicPr>
          <p:nvPr/>
        </p:nvPicPr>
        <p:blipFill>
          <a:blip r:embed="rId2"/>
          <a:stretch>
            <a:fillRect/>
          </a:stretch>
        </p:blipFill>
        <p:spPr>
          <a:xfrm>
            <a:off x="5001019" y="0"/>
            <a:ext cx="7190981" cy="6858000"/>
          </a:xfrm>
          <a:prstGeom prst="rect">
            <a:avLst/>
          </a:prstGeom>
        </p:spPr>
      </p:pic>
    </p:spTree>
    <p:extLst>
      <p:ext uri="{BB962C8B-B14F-4D97-AF65-F5344CB8AC3E}">
        <p14:creationId xmlns:p14="http://schemas.microsoft.com/office/powerpoint/2010/main" val="88828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1A495FB-0172-F34D-AD26-AB2C7121B9EE}"/>
              </a:ext>
            </a:extLst>
          </p:cNvPr>
          <p:cNvSpPr>
            <a:spLocks noGrp="1"/>
          </p:cNvSpPr>
          <p:nvPr>
            <p:ph type="ctrTitle"/>
          </p:nvPr>
        </p:nvSpPr>
        <p:spPr>
          <a:xfrm>
            <a:off x="1524000" y="1122363"/>
            <a:ext cx="9144000" cy="1655762"/>
          </a:xfrm>
        </p:spPr>
        <p:txBody>
          <a:bodyPr>
            <a:normAutofit/>
          </a:bodyPr>
          <a:lstStyle/>
          <a:p>
            <a:r>
              <a:rPr lang="en" altLang="ko-Kore-KR" b="1"/>
              <a:t>Bulk RNA seq</a:t>
            </a:r>
            <a:endParaRPr kumimoji="1" lang="ko-Kore-KR" altLang="en-US"/>
          </a:p>
        </p:txBody>
      </p:sp>
      <p:sp>
        <p:nvSpPr>
          <p:cNvPr id="3" name="부제목 2">
            <a:extLst>
              <a:ext uri="{FF2B5EF4-FFF2-40B4-BE49-F238E27FC236}">
                <a16:creationId xmlns:a16="http://schemas.microsoft.com/office/drawing/2014/main" id="{04E4F1CF-B8A8-B644-9E19-0A71FC38400B}"/>
              </a:ext>
            </a:extLst>
          </p:cNvPr>
          <p:cNvSpPr>
            <a:spLocks noGrp="1"/>
          </p:cNvSpPr>
          <p:nvPr>
            <p:ph type="subTitle" idx="1"/>
          </p:nvPr>
        </p:nvSpPr>
        <p:spPr/>
        <p:txBody>
          <a:bodyPr>
            <a:normAutofit lnSpcReduction="10000"/>
          </a:bodyPr>
          <a:lstStyle/>
          <a:p>
            <a:r>
              <a:rPr lang="en" altLang="ko-Kore-KR"/>
              <a:t>GEO </a:t>
            </a:r>
            <a:r>
              <a:rPr lang="ko-KR" altLang="en-US"/>
              <a:t>플랫폼에서 </a:t>
            </a:r>
            <a:r>
              <a:rPr lang="en" altLang="ko-Kore-KR"/>
              <a:t>RNA seq count </a:t>
            </a:r>
            <a:r>
              <a:rPr lang="ko-KR" altLang="en-US"/>
              <a:t>데이터 획득</a:t>
            </a:r>
            <a:r>
              <a:rPr lang="en-US" altLang="ko-KR"/>
              <a:t>, </a:t>
            </a:r>
            <a:r>
              <a:rPr lang="ko-KR" altLang="en-US"/>
              <a:t>처리</a:t>
            </a:r>
            <a:r>
              <a:rPr lang="en-US" altLang="ko-KR"/>
              <a:t>,</a:t>
            </a:r>
            <a:r>
              <a:rPr lang="ko-KR" altLang="en-US"/>
              <a:t> 활용</a:t>
            </a:r>
            <a:r>
              <a:rPr lang="en-US" altLang="ko-KR"/>
              <a:t>.</a:t>
            </a:r>
            <a:r>
              <a:rPr lang="ko-KR" altLang="en-US"/>
              <a:t> </a:t>
            </a:r>
            <a:endParaRPr lang="en-US" altLang="ko-KR"/>
          </a:p>
          <a:p>
            <a:r>
              <a:rPr lang="ko-KR" altLang="en-US"/>
              <a:t>하위 분석</a:t>
            </a:r>
            <a:r>
              <a:rPr lang="en-US" altLang="ko-KR"/>
              <a:t>(</a:t>
            </a:r>
            <a:r>
              <a:rPr lang="en" altLang="ko-Kore-KR"/>
              <a:t>DEG </a:t>
            </a:r>
            <a:r>
              <a:rPr lang="ko-KR" altLang="en-US"/>
              <a:t>분석</a:t>
            </a:r>
            <a:r>
              <a:rPr lang="en-US" altLang="ko-KR"/>
              <a:t>, </a:t>
            </a:r>
            <a:r>
              <a:rPr lang="en" altLang="ko-Kore-KR"/>
              <a:t>GO </a:t>
            </a:r>
            <a:r>
              <a:rPr lang="ko-KR" altLang="en-US"/>
              <a:t>분석</a:t>
            </a:r>
            <a:r>
              <a:rPr lang="en-US" altLang="ko-KR"/>
              <a:t>, </a:t>
            </a:r>
            <a:r>
              <a:rPr lang="ko-KR" altLang="en-US"/>
              <a:t>시각화</a:t>
            </a:r>
            <a:r>
              <a:rPr lang="en-US" altLang="ko-KR"/>
              <a:t>)</a:t>
            </a:r>
            <a:r>
              <a:rPr lang="ko-KR" altLang="en-US"/>
              <a:t> 수행</a:t>
            </a:r>
            <a:r>
              <a:rPr lang="en-US" altLang="ko-KR"/>
              <a:t>.</a:t>
            </a:r>
          </a:p>
          <a:p>
            <a:endParaRPr lang="en" altLang="ko-Kore-KR"/>
          </a:p>
          <a:p>
            <a:r>
              <a:rPr lang="en" altLang="ko-Kore-KR"/>
              <a:t>GEO series dataset: </a:t>
            </a:r>
            <a:r>
              <a:rPr lang="en" altLang="ko-Kore-KR">
                <a:hlinkClick r:id="rId2"/>
              </a:rPr>
              <a:t>GSE147035</a:t>
            </a:r>
            <a:endParaRPr lang="en" altLang="ko-Kore-KR"/>
          </a:p>
        </p:txBody>
      </p:sp>
    </p:spTree>
    <p:extLst>
      <p:ext uri="{BB962C8B-B14F-4D97-AF65-F5344CB8AC3E}">
        <p14:creationId xmlns:p14="http://schemas.microsoft.com/office/powerpoint/2010/main" val="24636707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GO term</a:t>
            </a:r>
            <a:endParaRPr lang="ko-KR" altLang="en-US" dirty="0">
              <a:latin typeface="Arial" panose="020B0604020202020204" pitchFamily="34" charset="0"/>
              <a:cs typeface="Arial" panose="020B0604020202020204" pitchFamily="34" charset="0"/>
            </a:endParaRPr>
          </a:p>
        </p:txBody>
      </p:sp>
      <p:sp>
        <p:nvSpPr>
          <p:cNvPr id="9" name="TextBox 8"/>
          <p:cNvSpPr txBox="1"/>
          <p:nvPr/>
        </p:nvSpPr>
        <p:spPr>
          <a:xfrm>
            <a:off x="386565" y="1893548"/>
            <a:ext cx="3908598" cy="584775"/>
          </a:xfrm>
          <a:prstGeom prst="rect">
            <a:avLst/>
          </a:prstGeom>
          <a:noFill/>
        </p:spPr>
        <p:txBody>
          <a:bodyPr wrap="square" rtlCol="0">
            <a:spAutoFit/>
          </a:bodyPr>
          <a:lstStyle/>
          <a:p>
            <a:r>
              <a:rPr lang="en-US" altLang="ko-KR" sz="3200" u="sng" dirty="0">
                <a:latin typeface="Arial" panose="020B0604020202020204" pitchFamily="34" charset="0"/>
                <a:cs typeface="Arial" panose="020B0604020202020204" pitchFamily="34" charset="0"/>
              </a:rPr>
              <a:t>Cell Surface</a:t>
            </a:r>
            <a:endParaRPr lang="ko-KR" altLang="en-US" sz="3200" u="sng"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458F7DB-12E5-4A84-803F-25987CF56135}"/>
              </a:ext>
            </a:extLst>
          </p:cNvPr>
          <p:cNvSpPr txBox="1"/>
          <p:nvPr/>
        </p:nvSpPr>
        <p:spPr>
          <a:xfrm>
            <a:off x="139103" y="4620727"/>
            <a:ext cx="4928437" cy="707886"/>
          </a:xfrm>
          <a:prstGeom prst="rect">
            <a:avLst/>
          </a:prstGeom>
          <a:noFill/>
        </p:spPr>
        <p:txBody>
          <a:bodyPr wrap="square" rtlCol="0">
            <a:spAutoFit/>
          </a:bodyPr>
          <a:lstStyle/>
          <a:p>
            <a:pPr marL="342900" indent="-342900">
              <a:buFont typeface="Wingdings" panose="05000000000000000000" pitchFamily="2" charset="2"/>
              <a:buChar char="Ø"/>
            </a:pPr>
            <a:r>
              <a:rPr lang="ko-KR" altLang="en-US" sz="2000" dirty="0"/>
              <a:t>오른쪽 </a:t>
            </a:r>
            <a:r>
              <a:rPr lang="en-US" altLang="ko-KR" sz="2000" dirty="0"/>
              <a:t>table</a:t>
            </a:r>
            <a:r>
              <a:rPr lang="ko-KR" altLang="en-US" sz="2000" dirty="0"/>
              <a:t>은 </a:t>
            </a:r>
            <a:r>
              <a:rPr lang="en-US" altLang="ko-KR" sz="2000" dirty="0"/>
              <a:t>Cell surface</a:t>
            </a:r>
            <a:r>
              <a:rPr lang="ko-KR" altLang="en-US" sz="2000" dirty="0"/>
              <a:t>에 포함된 유전자들의 일부를 나타냄  </a:t>
            </a:r>
            <a:endParaRPr lang="en-US" altLang="ko-KR" sz="2000" dirty="0"/>
          </a:p>
        </p:txBody>
      </p:sp>
      <p:pic>
        <p:nvPicPr>
          <p:cNvPr id="14" name="그림 13">
            <a:extLst>
              <a:ext uri="{FF2B5EF4-FFF2-40B4-BE49-F238E27FC236}">
                <a16:creationId xmlns:a16="http://schemas.microsoft.com/office/drawing/2014/main" id="{3DA45623-088C-4BD3-AAEC-1DADBF3D6A8F}"/>
              </a:ext>
            </a:extLst>
          </p:cNvPr>
          <p:cNvPicPr>
            <a:picLocks noChangeAspect="1"/>
          </p:cNvPicPr>
          <p:nvPr/>
        </p:nvPicPr>
        <p:blipFill>
          <a:blip r:embed="rId2"/>
          <a:stretch>
            <a:fillRect/>
          </a:stretch>
        </p:blipFill>
        <p:spPr>
          <a:xfrm>
            <a:off x="5067540" y="0"/>
            <a:ext cx="7122044" cy="6858000"/>
          </a:xfrm>
          <a:prstGeom prst="rect">
            <a:avLst/>
          </a:prstGeom>
        </p:spPr>
      </p:pic>
    </p:spTree>
    <p:extLst>
      <p:ext uri="{BB962C8B-B14F-4D97-AF65-F5344CB8AC3E}">
        <p14:creationId xmlns:p14="http://schemas.microsoft.com/office/powerpoint/2010/main" val="39610865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400" b="1" dirty="0">
                <a:latin typeface="Arial" panose="020B0604020202020204" pitchFamily="34" charset="0"/>
                <a:cs typeface="Arial" panose="020B0604020202020204" pitchFamily="34" charset="0"/>
              </a:rPr>
              <a:t>GO Analysis</a:t>
            </a:r>
            <a:endParaRPr lang="ko-KR" altLang="en-US" b="1" dirty="0">
              <a:latin typeface="cal"/>
            </a:endParaRPr>
          </a:p>
        </p:txBody>
      </p:sp>
      <p:sp>
        <p:nvSpPr>
          <p:cNvPr id="3" name="내용 개체 틀 2"/>
          <p:cNvSpPr>
            <a:spLocks noGrp="1"/>
          </p:cNvSpPr>
          <p:nvPr>
            <p:ph idx="1"/>
          </p:nvPr>
        </p:nvSpPr>
        <p:spPr>
          <a:xfrm>
            <a:off x="838200" y="1825625"/>
            <a:ext cx="10982325" cy="4351338"/>
          </a:xfrm>
        </p:spPr>
        <p:txBody>
          <a:bodyPr/>
          <a:lstStyle/>
          <a:p>
            <a:r>
              <a:rPr lang="en-US" altLang="ko-KR" dirty="0">
                <a:latin typeface="Arial" panose="020B0604020202020204" pitchFamily="34" charset="0"/>
                <a:cs typeface="Arial" panose="020B0604020202020204" pitchFamily="34" charset="0"/>
              </a:rPr>
              <a:t>GO </a:t>
            </a:r>
            <a:r>
              <a:rPr lang="ko-KR" altLang="en-US" dirty="0">
                <a:latin typeface="Arial" panose="020B0604020202020204" pitchFamily="34" charset="0"/>
                <a:cs typeface="Arial" panose="020B0604020202020204" pitchFamily="34" charset="0"/>
              </a:rPr>
              <a:t>분석이란</a:t>
            </a:r>
            <a:endParaRPr lang="en-US" altLang="ko-KR" dirty="0">
              <a:latin typeface="Arial" panose="020B0604020202020204" pitchFamily="34" charset="0"/>
              <a:cs typeface="Arial" panose="020B0604020202020204" pitchFamily="34" charset="0"/>
            </a:endParaRPr>
          </a:p>
          <a:p>
            <a:pPr lvl="1"/>
            <a:r>
              <a:rPr lang="ko-KR" altLang="en-US" dirty="0">
                <a:latin typeface="Arial" panose="020B0604020202020204" pitchFamily="34" charset="0"/>
                <a:cs typeface="Arial" panose="020B0604020202020204" pitchFamily="34" charset="0"/>
              </a:rPr>
              <a:t>유의미한 </a:t>
            </a:r>
            <a:r>
              <a:rPr lang="en-US" altLang="ko-KR" dirty="0">
                <a:latin typeface="Arial" panose="020B0604020202020204" pitchFamily="34" charset="0"/>
                <a:cs typeface="Arial" panose="020B0604020202020204" pitchFamily="34" charset="0"/>
              </a:rPr>
              <a:t>gene list</a:t>
            </a:r>
            <a:r>
              <a:rPr lang="ko-KR" altLang="en-US" dirty="0">
                <a:latin typeface="Arial" panose="020B0604020202020204" pitchFamily="34" charset="0"/>
                <a:cs typeface="Arial" panose="020B0604020202020204" pitchFamily="34" charset="0"/>
              </a:rPr>
              <a:t>에 대한 특정 </a:t>
            </a:r>
            <a:r>
              <a:rPr lang="en-US" altLang="ko-KR" b="1" dirty="0">
                <a:latin typeface="Arial" panose="020B0604020202020204" pitchFamily="34" charset="0"/>
                <a:cs typeface="Arial" panose="020B0604020202020204" pitchFamily="34" charset="0"/>
              </a:rPr>
              <a:t>GO term</a:t>
            </a:r>
            <a:r>
              <a:rPr lang="ko-KR" altLang="en-US" dirty="0">
                <a:latin typeface="Arial" panose="020B0604020202020204" pitchFamily="34" charset="0"/>
                <a:cs typeface="Arial" panose="020B0604020202020204" pitchFamily="34" charset="0"/>
              </a:rPr>
              <a:t>과의 </a:t>
            </a:r>
            <a:r>
              <a:rPr lang="ko-KR" altLang="en-US" b="1" dirty="0">
                <a:latin typeface="Arial" panose="020B0604020202020204" pitchFamily="34" charset="0"/>
                <a:cs typeface="Arial" panose="020B0604020202020204" pitchFamily="34" charset="0"/>
              </a:rPr>
              <a:t>연관성</a:t>
            </a:r>
            <a:r>
              <a:rPr lang="ko-KR" altLang="en-US" dirty="0">
                <a:latin typeface="Arial" panose="020B0604020202020204" pitchFamily="34" charset="0"/>
                <a:cs typeface="Arial" panose="020B0604020202020204" pitchFamily="34" charset="0"/>
              </a:rPr>
              <a:t>을 보는 것</a:t>
            </a:r>
            <a:endParaRPr lang="en-US" altLang="ko-KR" dirty="0">
              <a:latin typeface="Arial" panose="020B0604020202020204" pitchFamily="34" charset="0"/>
              <a:cs typeface="Arial" panose="020B0604020202020204" pitchFamily="34" charset="0"/>
            </a:endParaRPr>
          </a:p>
          <a:p>
            <a:pPr lvl="1"/>
            <a:r>
              <a:rPr lang="en-US" altLang="ko-KR" b="1" dirty="0">
                <a:latin typeface="Arial" panose="020B0604020202020204" pitchFamily="34" charset="0"/>
                <a:cs typeface="Arial" panose="020B0604020202020204" pitchFamily="34" charset="0"/>
              </a:rPr>
              <a:t>Fisher’s exact test</a:t>
            </a:r>
            <a:r>
              <a:rPr lang="ko-KR" altLang="en-US" dirty="0">
                <a:latin typeface="Arial" panose="020B0604020202020204" pitchFamily="34" charset="0"/>
                <a:cs typeface="Arial" panose="020B0604020202020204" pitchFamily="34" charset="0"/>
              </a:rPr>
              <a:t>를 통해 </a:t>
            </a:r>
            <a:r>
              <a:rPr lang="en-US" altLang="ko-KR" b="1" dirty="0">
                <a:latin typeface="Arial" panose="020B0604020202020204" pitchFamily="34" charset="0"/>
                <a:cs typeface="Arial" panose="020B0604020202020204" pitchFamily="34" charset="0"/>
              </a:rPr>
              <a:t>p-value</a:t>
            </a:r>
            <a:r>
              <a:rPr lang="ko-KR" altLang="en-US" dirty="0">
                <a:latin typeface="Arial" panose="020B0604020202020204" pitchFamily="34" charset="0"/>
                <a:cs typeface="Arial" panose="020B0604020202020204" pitchFamily="34" charset="0"/>
              </a:rPr>
              <a:t>를 구함</a:t>
            </a:r>
            <a:endParaRPr lang="en-US" altLang="ko-KR" dirty="0">
              <a:latin typeface="Arial" panose="020B0604020202020204" pitchFamily="34" charset="0"/>
              <a:cs typeface="Arial" panose="020B0604020202020204" pitchFamily="34" charset="0"/>
            </a:endParaRPr>
          </a:p>
          <a:p>
            <a:endParaRPr lang="en-US" altLang="ko-KR" dirty="0">
              <a:latin typeface="Arial" panose="020B0604020202020204" pitchFamily="34" charset="0"/>
              <a:cs typeface="Arial" panose="020B0604020202020204" pitchFamily="34" charset="0"/>
            </a:endParaRPr>
          </a:p>
          <a:p>
            <a:r>
              <a:rPr lang="en-US" altLang="ko-KR" dirty="0">
                <a:latin typeface="Arial" panose="020B0604020202020204" pitchFamily="34" charset="0"/>
                <a:cs typeface="Arial" panose="020B0604020202020204" pitchFamily="34" charset="0"/>
              </a:rPr>
              <a:t>Input &amp; Output</a:t>
            </a:r>
          </a:p>
          <a:p>
            <a:pPr lvl="1"/>
            <a:r>
              <a:rPr lang="en-US" altLang="ko-KR" dirty="0">
                <a:latin typeface="Arial" panose="020B0604020202020204" pitchFamily="34" charset="0"/>
                <a:cs typeface="Arial" panose="020B0604020202020204" pitchFamily="34" charset="0"/>
              </a:rPr>
              <a:t>Input : Gene list (ex. DEG(</a:t>
            </a:r>
            <a:r>
              <a:rPr lang="en-US" altLang="ko-KR" dirty="0" err="1">
                <a:latin typeface="Arial" panose="020B0604020202020204" pitchFamily="34" charset="0"/>
                <a:cs typeface="Arial" panose="020B0604020202020204" pitchFamily="34" charset="0"/>
              </a:rPr>
              <a:t>padj</a:t>
            </a:r>
            <a:r>
              <a:rPr lang="en-US" altLang="ko-KR" dirty="0">
                <a:latin typeface="Arial" panose="020B0604020202020204" pitchFamily="34" charset="0"/>
                <a:cs typeface="Arial" panose="020B0604020202020204" pitchFamily="34" charset="0"/>
              </a:rPr>
              <a:t> &lt; 0.05))</a:t>
            </a:r>
          </a:p>
          <a:p>
            <a:pPr lvl="1"/>
            <a:endParaRPr lang="en-US" altLang="ko-KR" dirty="0">
              <a:latin typeface="Arial" panose="020B0604020202020204" pitchFamily="34" charset="0"/>
              <a:cs typeface="Arial" panose="020B0604020202020204" pitchFamily="34" charset="0"/>
            </a:endParaRPr>
          </a:p>
          <a:p>
            <a:pPr lvl="1"/>
            <a:r>
              <a:rPr lang="en-US" altLang="ko-KR" dirty="0">
                <a:latin typeface="Arial" panose="020B0604020202020204" pitchFamily="34" charset="0"/>
                <a:cs typeface="Arial" panose="020B0604020202020204" pitchFamily="34" charset="0"/>
              </a:rPr>
              <a:t>Output : Gene list</a:t>
            </a:r>
            <a:r>
              <a:rPr lang="ko-KR" altLang="en-US" dirty="0">
                <a:latin typeface="Arial" panose="020B0604020202020204" pitchFamily="34" charset="0"/>
                <a:cs typeface="Arial" panose="020B0604020202020204" pitchFamily="34" charset="0"/>
              </a:rPr>
              <a:t>와 연관된 </a:t>
            </a:r>
            <a:r>
              <a:rPr lang="en-US" altLang="ko-KR" dirty="0">
                <a:latin typeface="Arial" panose="020B0604020202020204" pitchFamily="34" charset="0"/>
                <a:cs typeface="Arial" panose="020B0604020202020204" pitchFamily="34" charset="0"/>
              </a:rPr>
              <a:t>GO (with p-value) </a:t>
            </a:r>
            <a:r>
              <a:rPr lang="ko-KR" altLang="en-US" dirty="0">
                <a:latin typeface="Arial" panose="020B0604020202020204" pitchFamily="34" charset="0"/>
                <a:cs typeface="Arial" panose="020B0604020202020204" pitchFamily="34" charset="0"/>
              </a:rPr>
              <a:t>출력</a:t>
            </a:r>
            <a:endParaRPr lang="en-US" altLang="ko-K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12343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p-value(Fisher’s exact test)</a:t>
            </a:r>
            <a:endParaRPr lang="ko-KR" altLang="en-US" sz="2800" dirty="0">
              <a:latin typeface="Arial" panose="020B0604020202020204" pitchFamily="34" charset="0"/>
              <a:cs typeface="Arial" panose="020B0604020202020204" pitchFamily="34" charset="0"/>
            </a:endParaRPr>
          </a:p>
        </p:txBody>
      </p:sp>
      <p:graphicFrame>
        <p:nvGraphicFramePr>
          <p:cNvPr id="4" name="내용 개체 틀 3"/>
          <p:cNvGraphicFramePr>
            <a:graphicFrameLocks noGrp="1"/>
          </p:cNvGraphicFramePr>
          <p:nvPr>
            <p:ph idx="1"/>
            <p:extLst>
              <p:ext uri="{D42A27DB-BD31-4B8C-83A1-F6EECF244321}">
                <p14:modId xmlns:p14="http://schemas.microsoft.com/office/powerpoint/2010/main" val="2803757745"/>
              </p:ext>
            </p:extLst>
          </p:nvPr>
        </p:nvGraphicFramePr>
        <p:xfrm>
          <a:off x="3591338" y="4304678"/>
          <a:ext cx="6050973" cy="2400231"/>
        </p:xfrm>
        <a:graphic>
          <a:graphicData uri="http://schemas.openxmlformats.org/drawingml/2006/table">
            <a:tbl>
              <a:tblPr firstRow="1" bandRow="1">
                <a:tableStyleId>{0505E3EF-67EA-436B-97B2-0124C06EBD24}</a:tableStyleId>
              </a:tblPr>
              <a:tblGrid>
                <a:gridCol w="2016991">
                  <a:extLst>
                    <a:ext uri="{9D8B030D-6E8A-4147-A177-3AD203B41FA5}">
                      <a16:colId xmlns:a16="http://schemas.microsoft.com/office/drawing/2014/main" val="20000"/>
                    </a:ext>
                  </a:extLst>
                </a:gridCol>
                <a:gridCol w="2016991">
                  <a:extLst>
                    <a:ext uri="{9D8B030D-6E8A-4147-A177-3AD203B41FA5}">
                      <a16:colId xmlns:a16="http://schemas.microsoft.com/office/drawing/2014/main" val="20001"/>
                    </a:ext>
                  </a:extLst>
                </a:gridCol>
                <a:gridCol w="2016991">
                  <a:extLst>
                    <a:ext uri="{9D8B030D-6E8A-4147-A177-3AD203B41FA5}">
                      <a16:colId xmlns:a16="http://schemas.microsoft.com/office/drawing/2014/main" val="20002"/>
                    </a:ext>
                  </a:extLst>
                </a:gridCol>
              </a:tblGrid>
              <a:tr h="800077">
                <a:tc>
                  <a:txBody>
                    <a:bodyPr/>
                    <a:lstStyle/>
                    <a:p>
                      <a:pPr latinLnBrk="1"/>
                      <a:r>
                        <a:rPr lang="en-US" altLang="ko-KR" dirty="0"/>
                        <a:t>3</a:t>
                      </a:r>
                      <a:endParaRPr lang="ko-KR" altLang="en-US" dirty="0"/>
                    </a:p>
                  </a:txBody>
                  <a:tcPr anchor="ctr">
                    <a:solidFill>
                      <a:srgbClr val="FF0000"/>
                    </a:solidFill>
                  </a:tcPr>
                </a:tc>
                <a:tc>
                  <a:txBody>
                    <a:bodyPr/>
                    <a:lstStyle/>
                    <a:p>
                      <a:pPr latinLnBrk="1"/>
                      <a:r>
                        <a:rPr lang="en-US" altLang="ko-KR" dirty="0"/>
                        <a:t>37</a:t>
                      </a:r>
                      <a:endParaRPr lang="ko-KR" altLang="en-US" dirty="0"/>
                    </a:p>
                  </a:txBody>
                  <a:tcPr anchor="ctr">
                    <a:solidFill>
                      <a:schemeClr val="bg2">
                        <a:lumMod val="90000"/>
                      </a:schemeClr>
                    </a:solidFill>
                  </a:tcPr>
                </a:tc>
                <a:tc>
                  <a:txBody>
                    <a:bodyPr/>
                    <a:lstStyle/>
                    <a:p>
                      <a:pPr latinLnBrk="1"/>
                      <a:r>
                        <a:rPr lang="en-US" altLang="ko-KR" dirty="0"/>
                        <a:t>40</a:t>
                      </a:r>
                      <a:endParaRPr lang="ko-KR" altLang="en-US" dirty="0"/>
                    </a:p>
                  </a:txBody>
                  <a:tcPr anchor="ctr"/>
                </a:tc>
                <a:extLst>
                  <a:ext uri="{0D108BD9-81ED-4DB2-BD59-A6C34878D82A}">
                    <a16:rowId xmlns:a16="http://schemas.microsoft.com/office/drawing/2014/main" val="10000"/>
                  </a:ext>
                </a:extLst>
              </a:tr>
              <a:tr h="800077">
                <a:tc>
                  <a:txBody>
                    <a:bodyPr/>
                    <a:lstStyle/>
                    <a:p>
                      <a:pPr latinLnBrk="1"/>
                      <a:r>
                        <a:rPr lang="en-US" altLang="ko-KR" dirty="0"/>
                        <a:t>297</a:t>
                      </a:r>
                      <a:endParaRPr lang="ko-KR" altLang="en-US" dirty="0"/>
                    </a:p>
                  </a:txBody>
                  <a:tcPr anchor="ctr">
                    <a:solidFill>
                      <a:schemeClr val="bg2">
                        <a:lumMod val="90000"/>
                      </a:schemeClr>
                    </a:solidFill>
                  </a:tcPr>
                </a:tc>
                <a:tc>
                  <a:txBody>
                    <a:bodyPr/>
                    <a:lstStyle/>
                    <a:p>
                      <a:pPr latinLnBrk="1"/>
                      <a:r>
                        <a:rPr lang="en-US" altLang="ko-KR" dirty="0"/>
                        <a:t>29,663</a:t>
                      </a:r>
                      <a:endParaRPr lang="ko-KR" altLang="en-US" dirty="0"/>
                    </a:p>
                  </a:txBody>
                  <a:tcPr anchor="ctr">
                    <a:solidFill>
                      <a:schemeClr val="bg2">
                        <a:lumMod val="90000"/>
                      </a:schemeClr>
                    </a:solidFill>
                  </a:tcPr>
                </a:tc>
                <a:tc>
                  <a:txBody>
                    <a:bodyPr/>
                    <a:lstStyle/>
                    <a:p>
                      <a:pPr latinLnBrk="1"/>
                      <a:r>
                        <a:rPr lang="en-US" altLang="ko-KR" dirty="0"/>
                        <a:t>29,960</a:t>
                      </a:r>
                      <a:endParaRPr lang="ko-KR" altLang="en-US" dirty="0"/>
                    </a:p>
                  </a:txBody>
                  <a:tcPr anchor="ctr"/>
                </a:tc>
                <a:extLst>
                  <a:ext uri="{0D108BD9-81ED-4DB2-BD59-A6C34878D82A}">
                    <a16:rowId xmlns:a16="http://schemas.microsoft.com/office/drawing/2014/main" val="10001"/>
                  </a:ext>
                </a:extLst>
              </a:tr>
              <a:tr h="800077">
                <a:tc>
                  <a:txBody>
                    <a:bodyPr/>
                    <a:lstStyle/>
                    <a:p>
                      <a:pPr latinLnBrk="1"/>
                      <a:r>
                        <a:rPr lang="en-US" altLang="ko-KR" dirty="0"/>
                        <a:t>300</a:t>
                      </a:r>
                      <a:endParaRPr lang="ko-KR" altLang="en-US" dirty="0"/>
                    </a:p>
                  </a:txBody>
                  <a:tcPr anchor="ctr"/>
                </a:tc>
                <a:tc>
                  <a:txBody>
                    <a:bodyPr/>
                    <a:lstStyle/>
                    <a:p>
                      <a:pPr latinLnBrk="1"/>
                      <a:r>
                        <a:rPr lang="en-US" altLang="ko-KR" dirty="0"/>
                        <a:t>29,700</a:t>
                      </a:r>
                      <a:endParaRPr lang="ko-KR" altLang="en-US" dirty="0"/>
                    </a:p>
                  </a:txBody>
                  <a:tcPr anchor="ctr"/>
                </a:tc>
                <a:tc>
                  <a:txBody>
                    <a:bodyPr/>
                    <a:lstStyle/>
                    <a:p>
                      <a:pPr latinLnBrk="1"/>
                      <a:r>
                        <a:rPr lang="en-US" altLang="ko-KR" dirty="0"/>
                        <a:t>30,000</a:t>
                      </a:r>
                      <a:endParaRPr lang="ko-KR" altLang="en-US" dirty="0"/>
                    </a:p>
                  </a:txBody>
                  <a:tcPr anchor="ctr"/>
                </a:tc>
                <a:extLst>
                  <a:ext uri="{0D108BD9-81ED-4DB2-BD59-A6C34878D82A}">
                    <a16:rowId xmlns:a16="http://schemas.microsoft.com/office/drawing/2014/main" val="10002"/>
                  </a:ext>
                </a:extLst>
              </a:tr>
            </a:tbl>
          </a:graphicData>
        </a:graphic>
      </p:graphicFrame>
      <p:sp>
        <p:nvSpPr>
          <p:cNvPr id="5" name="TextBox 4"/>
          <p:cNvSpPr txBox="1"/>
          <p:nvPr/>
        </p:nvSpPr>
        <p:spPr>
          <a:xfrm>
            <a:off x="364456" y="4420103"/>
            <a:ext cx="3518190" cy="646331"/>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GO Term</a:t>
            </a:r>
            <a:r>
              <a:rPr lang="ko-KR" altLang="en-US" dirty="0">
                <a:latin typeface="Arial" panose="020B0604020202020204" pitchFamily="34" charset="0"/>
                <a:cs typeface="Arial" panose="020B0604020202020204" pitchFamily="34" charset="0"/>
              </a:rPr>
              <a:t> </a:t>
            </a:r>
            <a:r>
              <a:rPr lang="en-US" altLang="ko-KR" dirty="0">
                <a:latin typeface="Arial" panose="020B0604020202020204" pitchFamily="34" charset="0"/>
                <a:cs typeface="Arial" panose="020B0604020202020204" pitchFamily="34" charset="0"/>
              </a:rPr>
              <a:t>“A” (</a:t>
            </a:r>
            <a:r>
              <a:rPr lang="ko-KR" altLang="en-US" dirty="0">
                <a:latin typeface="Arial" panose="020B0604020202020204" pitchFamily="34" charset="0"/>
                <a:cs typeface="Arial" panose="020B0604020202020204" pitchFamily="34" charset="0"/>
              </a:rPr>
              <a:t>총 </a:t>
            </a:r>
            <a:r>
              <a:rPr lang="en-US" altLang="ko-KR" dirty="0">
                <a:latin typeface="Arial" panose="020B0604020202020204" pitchFamily="34" charset="0"/>
                <a:cs typeface="Arial" panose="020B0604020202020204" pitchFamily="34" charset="0"/>
              </a:rPr>
              <a:t>40</a:t>
            </a:r>
            <a:r>
              <a:rPr lang="ko-KR" altLang="en-US" dirty="0">
                <a:latin typeface="Arial" panose="020B0604020202020204" pitchFamily="34" charset="0"/>
                <a:cs typeface="Arial" panose="020B0604020202020204" pitchFamily="34" charset="0"/>
              </a:rPr>
              <a:t>개</a:t>
            </a:r>
            <a:r>
              <a:rPr lang="en-US" altLang="ko-KR" dirty="0">
                <a:latin typeface="Arial" panose="020B0604020202020204" pitchFamily="34" charset="0"/>
                <a:cs typeface="Arial" panose="020B0604020202020204" pitchFamily="34" charset="0"/>
              </a:rPr>
              <a:t>)</a:t>
            </a:r>
          </a:p>
          <a:p>
            <a:pPr algn="ctr"/>
            <a:r>
              <a:rPr lang="ko-KR" altLang="en-US" dirty="0">
                <a:latin typeface="Arial" panose="020B0604020202020204" pitchFamily="34" charset="0"/>
                <a:cs typeface="Arial" panose="020B0604020202020204" pitchFamily="34" charset="0"/>
              </a:rPr>
              <a:t>에 포함되는 유전자</a:t>
            </a:r>
          </a:p>
        </p:txBody>
      </p:sp>
      <p:sp>
        <p:nvSpPr>
          <p:cNvPr id="7" name="TextBox 6"/>
          <p:cNvSpPr txBox="1"/>
          <p:nvPr/>
        </p:nvSpPr>
        <p:spPr>
          <a:xfrm>
            <a:off x="3239496" y="3328385"/>
            <a:ext cx="2605217" cy="923330"/>
          </a:xfrm>
          <a:prstGeom prst="rect">
            <a:avLst/>
          </a:prstGeom>
          <a:noFill/>
        </p:spPr>
        <p:txBody>
          <a:bodyPr wrap="square" rtlCol="0">
            <a:spAutoFit/>
          </a:bodyPr>
          <a:lstStyle/>
          <a:p>
            <a:pPr algn="ctr"/>
            <a:r>
              <a:rPr lang="ko-KR" altLang="en-US" dirty="0">
                <a:latin typeface="Arial" panose="020B0604020202020204" pitchFamily="34" charset="0"/>
                <a:cs typeface="Arial" panose="020B0604020202020204" pitchFamily="34" charset="0"/>
              </a:rPr>
              <a:t>관심</a:t>
            </a:r>
            <a:r>
              <a:rPr lang="en-US" altLang="ko-KR" dirty="0">
                <a:latin typeface="Arial" panose="020B0604020202020204" pitchFamily="34" charset="0"/>
                <a:cs typeface="Arial" panose="020B0604020202020204" pitchFamily="34" charset="0"/>
              </a:rPr>
              <a:t> </a:t>
            </a:r>
          </a:p>
          <a:p>
            <a:pPr algn="ctr"/>
            <a:r>
              <a:rPr lang="ko-KR" altLang="en-US" dirty="0">
                <a:latin typeface="Arial" panose="020B0604020202020204" pitchFamily="34" charset="0"/>
                <a:cs typeface="Arial" panose="020B0604020202020204" pitchFamily="34" charset="0"/>
              </a:rPr>
              <a:t>유전자리스트 </a:t>
            </a:r>
            <a:r>
              <a:rPr lang="en-US" altLang="ko-KR" dirty="0">
                <a:latin typeface="Arial" panose="020B0604020202020204" pitchFamily="34" charset="0"/>
                <a:cs typeface="Arial" panose="020B0604020202020204" pitchFamily="34" charset="0"/>
              </a:rPr>
              <a:t> “B”</a:t>
            </a:r>
          </a:p>
          <a:p>
            <a:pPr algn="ctr"/>
            <a:r>
              <a:rPr lang="en-US" altLang="ko-KR" dirty="0">
                <a:latin typeface="Arial" panose="020B0604020202020204" pitchFamily="34" charset="0"/>
                <a:cs typeface="Arial" panose="020B0604020202020204" pitchFamily="34" charset="0"/>
              </a:rPr>
              <a:t>(300</a:t>
            </a:r>
            <a:r>
              <a:rPr lang="ko-KR" altLang="en-US" dirty="0">
                <a:latin typeface="Arial" panose="020B0604020202020204" pitchFamily="34" charset="0"/>
                <a:cs typeface="Arial" panose="020B0604020202020204" pitchFamily="34" charset="0"/>
              </a:rPr>
              <a:t>개</a:t>
            </a:r>
            <a:r>
              <a:rPr lang="en-US" altLang="ko-KR" dirty="0">
                <a:latin typeface="Arial" panose="020B0604020202020204" pitchFamily="34" charset="0"/>
                <a:cs typeface="Arial" panose="020B0604020202020204" pitchFamily="34" charset="0"/>
              </a:rPr>
              <a:t>)</a:t>
            </a:r>
            <a:endParaRPr lang="ko-KR" altLang="en-US" dirty="0">
              <a:latin typeface="Arial" panose="020B0604020202020204" pitchFamily="34" charset="0"/>
              <a:cs typeface="Arial" panose="020B0604020202020204" pitchFamily="34" charset="0"/>
            </a:endParaRPr>
          </a:p>
        </p:txBody>
      </p:sp>
      <p:sp>
        <p:nvSpPr>
          <p:cNvPr id="8" name="TextBox 7"/>
          <p:cNvSpPr txBox="1"/>
          <p:nvPr/>
        </p:nvSpPr>
        <p:spPr>
          <a:xfrm>
            <a:off x="4878254" y="3381347"/>
            <a:ext cx="3477140" cy="923330"/>
          </a:xfrm>
          <a:prstGeom prst="rect">
            <a:avLst/>
          </a:prstGeom>
          <a:noFill/>
        </p:spPr>
        <p:txBody>
          <a:bodyPr wrap="square" rtlCol="0">
            <a:spAutoFit/>
          </a:bodyPr>
          <a:lstStyle/>
          <a:p>
            <a:pPr algn="ctr"/>
            <a:r>
              <a:rPr lang="ko-KR" altLang="en-US" dirty="0">
                <a:latin typeface="Arial" panose="020B0604020202020204" pitchFamily="34" charset="0"/>
                <a:cs typeface="Arial" panose="020B0604020202020204" pitchFamily="34" charset="0"/>
              </a:rPr>
              <a:t>관심 없는 유전자</a:t>
            </a:r>
            <a:endParaRPr lang="en-US" altLang="ko-KR" dirty="0">
              <a:latin typeface="Arial" panose="020B0604020202020204" pitchFamily="34" charset="0"/>
              <a:cs typeface="Arial" panose="020B0604020202020204" pitchFamily="34" charset="0"/>
            </a:endParaRPr>
          </a:p>
          <a:p>
            <a:pPr algn="ctr"/>
            <a:r>
              <a:rPr lang="en-US" altLang="ko-KR" dirty="0">
                <a:latin typeface="Arial" panose="020B0604020202020204" pitchFamily="34" charset="0"/>
                <a:cs typeface="Arial" panose="020B0604020202020204" pitchFamily="34" charset="0"/>
              </a:rPr>
              <a:t>(</a:t>
            </a:r>
            <a:r>
              <a:rPr lang="ko-KR" altLang="en-US" dirty="0">
                <a:latin typeface="Arial" panose="020B0604020202020204" pitchFamily="34" charset="0"/>
                <a:cs typeface="Arial" panose="020B0604020202020204" pitchFamily="34" charset="0"/>
              </a:rPr>
              <a:t>총 유전자 </a:t>
            </a:r>
            <a:r>
              <a:rPr lang="en-US" altLang="ko-KR" dirty="0">
                <a:latin typeface="Arial" panose="020B0604020202020204" pitchFamily="34" charset="0"/>
                <a:cs typeface="Arial" panose="020B0604020202020204" pitchFamily="34" charset="0"/>
              </a:rPr>
              <a:t>3</a:t>
            </a:r>
            <a:r>
              <a:rPr lang="ko-KR" altLang="en-US" dirty="0">
                <a:latin typeface="Arial" panose="020B0604020202020204" pitchFamily="34" charset="0"/>
                <a:cs typeface="Arial" panose="020B0604020202020204" pitchFamily="34" charset="0"/>
              </a:rPr>
              <a:t>만개</a:t>
            </a:r>
            <a:endParaRPr lang="en-US" altLang="ko-KR" dirty="0">
              <a:latin typeface="Arial" panose="020B0604020202020204" pitchFamily="34" charset="0"/>
              <a:cs typeface="Arial" panose="020B0604020202020204" pitchFamily="34" charset="0"/>
            </a:endParaRPr>
          </a:p>
          <a:p>
            <a:pPr algn="ctr"/>
            <a:r>
              <a:rPr lang="ko-KR" altLang="en-US" dirty="0">
                <a:latin typeface="Arial" panose="020B0604020202020204" pitchFamily="34" charset="0"/>
                <a:cs typeface="Arial" panose="020B0604020202020204" pitchFamily="34" charset="0"/>
              </a:rPr>
              <a:t> </a:t>
            </a:r>
            <a:r>
              <a:rPr lang="en-US" altLang="ko-KR" dirty="0">
                <a:latin typeface="Arial" panose="020B0604020202020204" pitchFamily="34" charset="0"/>
                <a:cs typeface="Arial" panose="020B0604020202020204" pitchFamily="34" charset="0"/>
              </a:rPr>
              <a:t>– “B” 300</a:t>
            </a:r>
            <a:r>
              <a:rPr lang="ko-KR" altLang="en-US" dirty="0">
                <a:latin typeface="Arial" panose="020B0604020202020204" pitchFamily="34" charset="0"/>
                <a:cs typeface="Arial" panose="020B0604020202020204" pitchFamily="34" charset="0"/>
              </a:rPr>
              <a:t>개</a:t>
            </a:r>
            <a:r>
              <a:rPr lang="en-US" altLang="ko-KR" dirty="0">
                <a:latin typeface="Arial" panose="020B0604020202020204" pitchFamily="34" charset="0"/>
                <a:cs typeface="Arial" panose="020B0604020202020204" pitchFamily="34" charset="0"/>
              </a:rPr>
              <a:t>)</a:t>
            </a:r>
            <a:endParaRPr lang="ko-KR" altLang="en-US" dirty="0">
              <a:latin typeface="Arial" panose="020B0604020202020204" pitchFamily="34" charset="0"/>
              <a:cs typeface="Arial" panose="020B0604020202020204" pitchFamily="34" charset="0"/>
            </a:endParaRPr>
          </a:p>
        </p:txBody>
      </p:sp>
      <p:sp>
        <p:nvSpPr>
          <p:cNvPr id="9" name="내용 개체 틀 2"/>
          <p:cNvSpPr txBox="1">
            <a:spLocks/>
          </p:cNvSpPr>
          <p:nvPr/>
        </p:nvSpPr>
        <p:spPr>
          <a:xfrm>
            <a:off x="838200" y="1763278"/>
            <a:ext cx="10394372" cy="435133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sz="2000" dirty="0">
                <a:latin typeface="Arial" panose="020B0604020202020204" pitchFamily="34" charset="0"/>
                <a:cs typeface="Arial" panose="020B0604020202020204" pitchFamily="34" charset="0"/>
              </a:rPr>
              <a:t>시나리오</a:t>
            </a:r>
            <a:endParaRPr lang="en-US" altLang="ko-KR" sz="2000" dirty="0">
              <a:latin typeface="Arial" panose="020B0604020202020204" pitchFamily="34" charset="0"/>
              <a:cs typeface="Arial" panose="020B0604020202020204" pitchFamily="34" charset="0"/>
            </a:endParaRPr>
          </a:p>
          <a:p>
            <a:pPr lvl="1"/>
            <a:r>
              <a:rPr lang="en-US" altLang="ko-KR" sz="1600" dirty="0">
                <a:latin typeface="Arial" panose="020B0604020202020204" pitchFamily="34" charset="0"/>
                <a:cs typeface="Arial" panose="020B0604020202020204" pitchFamily="34" charset="0"/>
              </a:rPr>
              <a:t>GO term</a:t>
            </a:r>
            <a:r>
              <a:rPr lang="ko-KR" altLang="en-US" sz="1600" dirty="0">
                <a:latin typeface="Arial" panose="020B0604020202020204" pitchFamily="34" charset="0"/>
                <a:cs typeface="Arial" panose="020B0604020202020204" pitchFamily="34" charset="0"/>
              </a:rPr>
              <a:t> </a:t>
            </a:r>
            <a:r>
              <a:rPr lang="en-US" altLang="ko-KR" sz="1600" dirty="0">
                <a:latin typeface="Arial" panose="020B0604020202020204" pitchFamily="34" charset="0"/>
                <a:cs typeface="Arial" panose="020B0604020202020204" pitchFamily="34" charset="0"/>
              </a:rPr>
              <a:t>“A”,</a:t>
            </a:r>
            <a:r>
              <a:rPr lang="ko-KR" altLang="en-US" sz="1600" dirty="0">
                <a:latin typeface="Arial" panose="020B0604020202020204" pitchFamily="34" charset="0"/>
                <a:cs typeface="Arial" panose="020B0604020202020204" pitchFamily="34" charset="0"/>
              </a:rPr>
              <a:t> </a:t>
            </a:r>
            <a:r>
              <a:rPr lang="en-US" altLang="ko-KR" sz="1600" dirty="0">
                <a:latin typeface="Arial" panose="020B0604020202020204" pitchFamily="34" charset="0"/>
                <a:cs typeface="Arial" panose="020B0604020202020204" pitchFamily="34" charset="0"/>
              </a:rPr>
              <a:t>40</a:t>
            </a:r>
            <a:r>
              <a:rPr lang="ko-KR" altLang="en-US" sz="1600" dirty="0">
                <a:latin typeface="Arial" panose="020B0604020202020204" pitchFamily="34" charset="0"/>
                <a:cs typeface="Arial" panose="020B0604020202020204" pitchFamily="34" charset="0"/>
              </a:rPr>
              <a:t>개의 유전자로 구성됨</a:t>
            </a:r>
            <a:endParaRPr lang="en-US" altLang="ko-KR" sz="1600" dirty="0">
              <a:latin typeface="Arial" panose="020B0604020202020204" pitchFamily="34" charset="0"/>
              <a:cs typeface="Arial" panose="020B0604020202020204" pitchFamily="34" charset="0"/>
            </a:endParaRPr>
          </a:p>
          <a:p>
            <a:pPr lvl="1"/>
            <a:r>
              <a:rPr lang="ko-KR" altLang="en-US" sz="1600" dirty="0">
                <a:latin typeface="Arial" panose="020B0604020202020204" pitchFamily="34" charset="0"/>
                <a:cs typeface="Arial" panose="020B0604020202020204" pitchFamily="34" charset="0"/>
              </a:rPr>
              <a:t>분석 결과</a:t>
            </a:r>
            <a:r>
              <a:rPr lang="en-US" altLang="ko-KR" sz="1600" dirty="0">
                <a:latin typeface="Arial" panose="020B0604020202020204" pitchFamily="34" charset="0"/>
                <a:cs typeface="Arial" panose="020B0604020202020204" pitchFamily="34" charset="0"/>
              </a:rPr>
              <a:t>,</a:t>
            </a:r>
            <a:r>
              <a:rPr lang="ko-KR" altLang="en-US" sz="1600" dirty="0">
                <a:latin typeface="Arial" panose="020B0604020202020204" pitchFamily="34" charset="0"/>
                <a:cs typeface="Arial" panose="020B0604020202020204" pitchFamily="34" charset="0"/>
              </a:rPr>
              <a:t> </a:t>
            </a:r>
            <a:r>
              <a:rPr lang="en-US" altLang="ko-KR" sz="1600" dirty="0">
                <a:latin typeface="Arial" panose="020B0604020202020204" pitchFamily="34" charset="0"/>
                <a:cs typeface="Arial" panose="020B0604020202020204" pitchFamily="34" charset="0"/>
              </a:rPr>
              <a:t>300</a:t>
            </a:r>
            <a:r>
              <a:rPr lang="ko-KR" altLang="en-US" sz="1600" dirty="0">
                <a:latin typeface="Arial" panose="020B0604020202020204" pitchFamily="34" charset="0"/>
                <a:cs typeface="Arial" panose="020B0604020202020204" pitchFamily="34" charset="0"/>
              </a:rPr>
              <a:t>개의 유전자가 유의미한 </a:t>
            </a:r>
            <a:r>
              <a:rPr lang="en-US" altLang="ko-KR" sz="1600" dirty="0">
                <a:latin typeface="Arial" panose="020B0604020202020204" pitchFamily="34" charset="0"/>
                <a:cs typeface="Arial" panose="020B0604020202020204" pitchFamily="34" charset="0"/>
              </a:rPr>
              <a:t>DEG(“B”)</a:t>
            </a:r>
            <a:r>
              <a:rPr lang="ko-KR" altLang="en-US" sz="1600" dirty="0">
                <a:latin typeface="Arial" panose="020B0604020202020204" pitchFamily="34" charset="0"/>
                <a:cs typeface="Arial" panose="020B0604020202020204" pitchFamily="34" charset="0"/>
              </a:rPr>
              <a:t>로 뽑힘</a:t>
            </a:r>
            <a:r>
              <a:rPr lang="en-US" altLang="ko-KR" sz="1600" dirty="0">
                <a:latin typeface="Arial" panose="020B0604020202020204" pitchFamily="34" charset="0"/>
                <a:cs typeface="Arial" panose="020B0604020202020204" pitchFamily="34" charset="0"/>
              </a:rPr>
              <a:t>.</a:t>
            </a:r>
            <a:r>
              <a:rPr lang="ko-KR" altLang="en-US" sz="1600" dirty="0">
                <a:latin typeface="Arial" panose="020B0604020202020204" pitchFamily="34" charset="0"/>
                <a:cs typeface="Arial" panose="020B0604020202020204" pitchFamily="34" charset="0"/>
              </a:rPr>
              <a:t> 그 중 </a:t>
            </a:r>
            <a:r>
              <a:rPr lang="en-US" altLang="ko-KR" sz="1600" dirty="0">
                <a:latin typeface="Arial" panose="020B0604020202020204" pitchFamily="34" charset="0"/>
                <a:cs typeface="Arial" panose="020B0604020202020204" pitchFamily="34" charset="0"/>
              </a:rPr>
              <a:t>GO term “A”</a:t>
            </a:r>
            <a:r>
              <a:rPr lang="ko-KR" altLang="en-US" sz="1600" dirty="0">
                <a:latin typeface="Arial" panose="020B0604020202020204" pitchFamily="34" charset="0"/>
                <a:cs typeface="Arial" panose="020B0604020202020204" pitchFamily="34" charset="0"/>
              </a:rPr>
              <a:t>에 </a:t>
            </a:r>
            <a:r>
              <a:rPr lang="en-US" altLang="ko-KR" sz="1600" dirty="0">
                <a:latin typeface="Arial" panose="020B0604020202020204" pitchFamily="34" charset="0"/>
                <a:cs typeface="Arial" panose="020B0604020202020204" pitchFamily="34" charset="0"/>
              </a:rPr>
              <a:t>3</a:t>
            </a:r>
            <a:r>
              <a:rPr lang="ko-KR" altLang="en-US" sz="1600" dirty="0">
                <a:latin typeface="Arial" panose="020B0604020202020204" pitchFamily="34" charset="0"/>
                <a:cs typeface="Arial" panose="020B0604020202020204" pitchFamily="34" charset="0"/>
              </a:rPr>
              <a:t>개가 포함됨</a:t>
            </a:r>
            <a:endParaRPr lang="en-US" altLang="ko-KR" sz="1600" dirty="0">
              <a:latin typeface="Arial" panose="020B0604020202020204" pitchFamily="34" charset="0"/>
              <a:cs typeface="Arial" panose="020B0604020202020204" pitchFamily="34" charset="0"/>
            </a:endParaRPr>
          </a:p>
          <a:p>
            <a:r>
              <a:rPr lang="ko-KR" altLang="en-US" sz="2000" dirty="0">
                <a:latin typeface="Arial" panose="020B0604020202020204" pitchFamily="34" charset="0"/>
                <a:cs typeface="Arial" panose="020B0604020202020204" pitchFamily="34" charset="0"/>
              </a:rPr>
              <a:t>위 포함 관계가</a:t>
            </a:r>
            <a:r>
              <a:rPr lang="en-US" altLang="ko-KR" sz="2000" dirty="0">
                <a:latin typeface="Arial" panose="020B0604020202020204" pitchFamily="34" charset="0"/>
                <a:cs typeface="Arial" panose="020B0604020202020204" pitchFamily="34" charset="0"/>
              </a:rPr>
              <a:t>,</a:t>
            </a:r>
            <a:r>
              <a:rPr lang="ko-KR" altLang="en-US" sz="2000" dirty="0">
                <a:latin typeface="Arial" panose="020B0604020202020204" pitchFamily="34" charset="0"/>
                <a:cs typeface="Arial" panose="020B0604020202020204" pitchFamily="34" charset="0"/>
              </a:rPr>
              <a:t> </a:t>
            </a:r>
            <a:r>
              <a:rPr lang="en-US" altLang="ko-KR" sz="2000" b="1" u="sng" dirty="0">
                <a:latin typeface="Arial" panose="020B0604020202020204" pitchFamily="34" charset="0"/>
                <a:cs typeface="Arial" panose="020B0604020202020204" pitchFamily="34" charset="0"/>
              </a:rPr>
              <a:t>300</a:t>
            </a:r>
            <a:r>
              <a:rPr lang="ko-KR" altLang="en-US" sz="2000" b="1" u="sng" dirty="0">
                <a:latin typeface="Arial" panose="020B0604020202020204" pitchFamily="34" charset="0"/>
                <a:cs typeface="Arial" panose="020B0604020202020204" pitchFamily="34" charset="0"/>
              </a:rPr>
              <a:t>개 유전자를 임의로 선택했을 때에도 나타날 확률</a:t>
            </a:r>
            <a:r>
              <a:rPr lang="ko-KR" altLang="en-US" sz="2000" dirty="0">
                <a:latin typeface="Arial" panose="020B0604020202020204" pitchFamily="34" charset="0"/>
                <a:cs typeface="Arial" panose="020B0604020202020204" pitchFamily="34" charset="0"/>
              </a:rPr>
              <a:t>을 계산</a:t>
            </a:r>
            <a:endParaRPr lang="en-US" altLang="ko-KR" sz="2000" dirty="0">
              <a:latin typeface="Arial" panose="020B0604020202020204" pitchFamily="34" charset="0"/>
              <a:cs typeface="Arial" panose="020B0604020202020204" pitchFamily="34" charset="0"/>
            </a:endParaRPr>
          </a:p>
        </p:txBody>
      </p:sp>
      <p:sp>
        <p:nvSpPr>
          <p:cNvPr id="10" name="TextBox 9"/>
          <p:cNvSpPr txBox="1"/>
          <p:nvPr/>
        </p:nvSpPr>
        <p:spPr>
          <a:xfrm>
            <a:off x="364456" y="5119396"/>
            <a:ext cx="3518190" cy="923330"/>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GO Term</a:t>
            </a:r>
            <a:r>
              <a:rPr lang="ko-KR" altLang="en-US" dirty="0">
                <a:latin typeface="Arial" panose="020B0604020202020204" pitchFamily="34" charset="0"/>
                <a:cs typeface="Arial" panose="020B0604020202020204" pitchFamily="34" charset="0"/>
              </a:rPr>
              <a:t> </a:t>
            </a:r>
            <a:r>
              <a:rPr lang="en-US" altLang="ko-KR" dirty="0">
                <a:latin typeface="Arial" panose="020B0604020202020204" pitchFamily="34" charset="0"/>
                <a:cs typeface="Arial" panose="020B0604020202020204" pitchFamily="34" charset="0"/>
              </a:rPr>
              <a:t>“A” </a:t>
            </a:r>
            <a:r>
              <a:rPr lang="ko-KR" altLang="en-US" dirty="0">
                <a:latin typeface="Arial" panose="020B0604020202020204" pitchFamily="34" charset="0"/>
                <a:cs typeface="Arial" panose="020B0604020202020204" pitchFamily="34" charset="0"/>
              </a:rPr>
              <a:t>에 </a:t>
            </a:r>
            <a:endParaRPr lang="en-US" altLang="ko-KR" dirty="0">
              <a:latin typeface="Arial" panose="020B0604020202020204" pitchFamily="34" charset="0"/>
              <a:cs typeface="Arial" panose="020B0604020202020204" pitchFamily="34" charset="0"/>
            </a:endParaRPr>
          </a:p>
          <a:p>
            <a:pPr algn="ctr"/>
            <a:r>
              <a:rPr lang="ko-KR" altLang="en-US" dirty="0">
                <a:latin typeface="Arial" panose="020B0604020202020204" pitchFamily="34" charset="0"/>
                <a:cs typeface="Arial" panose="020B0604020202020204" pitchFamily="34" charset="0"/>
              </a:rPr>
              <a:t>포함되지 않는 유전자</a:t>
            </a:r>
            <a:endParaRPr lang="en-US" altLang="ko-KR" dirty="0">
              <a:latin typeface="Arial" panose="020B0604020202020204" pitchFamily="34" charset="0"/>
              <a:cs typeface="Arial" panose="020B0604020202020204" pitchFamily="34" charset="0"/>
            </a:endParaRPr>
          </a:p>
          <a:p>
            <a:pPr algn="ctr"/>
            <a:r>
              <a:rPr lang="en-US" altLang="ko-KR" dirty="0">
                <a:latin typeface="Arial" panose="020B0604020202020204" pitchFamily="34" charset="0"/>
                <a:cs typeface="Arial" panose="020B0604020202020204" pitchFamily="34" charset="0"/>
              </a:rPr>
              <a:t>(</a:t>
            </a:r>
            <a:r>
              <a:rPr lang="ko-KR" altLang="en-US" dirty="0">
                <a:latin typeface="Arial" panose="020B0604020202020204" pitchFamily="34" charset="0"/>
                <a:cs typeface="Arial" panose="020B0604020202020204" pitchFamily="34" charset="0"/>
              </a:rPr>
              <a:t>총 </a:t>
            </a:r>
            <a:r>
              <a:rPr lang="en-US" altLang="ko-KR" dirty="0">
                <a:latin typeface="Arial" panose="020B0604020202020204" pitchFamily="34" charset="0"/>
                <a:cs typeface="Arial" panose="020B0604020202020204" pitchFamily="34" charset="0"/>
              </a:rPr>
              <a:t>3</a:t>
            </a:r>
            <a:r>
              <a:rPr lang="ko-KR" altLang="en-US" dirty="0">
                <a:latin typeface="Arial" panose="020B0604020202020204" pitchFamily="34" charset="0"/>
                <a:cs typeface="Arial" panose="020B0604020202020204" pitchFamily="34" charset="0"/>
              </a:rPr>
              <a:t>만개 </a:t>
            </a:r>
            <a:r>
              <a:rPr lang="en-US" altLang="ko-KR" dirty="0">
                <a:latin typeface="Arial" panose="020B0604020202020204" pitchFamily="34" charset="0"/>
                <a:cs typeface="Arial" panose="020B0604020202020204" pitchFamily="34" charset="0"/>
              </a:rPr>
              <a:t>–</a:t>
            </a:r>
            <a:r>
              <a:rPr lang="ko-KR" altLang="en-US" dirty="0">
                <a:latin typeface="Arial" panose="020B0604020202020204" pitchFamily="34" charset="0"/>
                <a:cs typeface="Arial" panose="020B0604020202020204" pitchFamily="34" charset="0"/>
              </a:rPr>
              <a:t> </a:t>
            </a:r>
            <a:r>
              <a:rPr lang="en-US" altLang="ko-KR" dirty="0">
                <a:latin typeface="Arial" panose="020B0604020202020204" pitchFamily="34" charset="0"/>
                <a:cs typeface="Arial" panose="020B0604020202020204" pitchFamily="34" charset="0"/>
              </a:rPr>
              <a:t>40</a:t>
            </a:r>
            <a:r>
              <a:rPr lang="ko-KR" altLang="en-US" dirty="0">
                <a:latin typeface="Arial" panose="020B0604020202020204" pitchFamily="34" charset="0"/>
                <a:cs typeface="Arial" panose="020B0604020202020204" pitchFamily="34" charset="0"/>
              </a:rPr>
              <a:t>개</a:t>
            </a:r>
            <a:r>
              <a:rPr lang="en-US" altLang="ko-KR" dirty="0">
                <a:latin typeface="Arial" panose="020B0604020202020204" pitchFamily="34" charset="0"/>
                <a:cs typeface="Arial" panose="020B0604020202020204" pitchFamily="34" charset="0"/>
              </a:rPr>
              <a:t>)</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079519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47369"/>
            <a:ext cx="10515600" cy="1325563"/>
          </a:xfrm>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p-value(Fisher’s exact test)</a:t>
            </a:r>
            <a:endParaRPr lang="ko-KR" altLang="en-US" sz="2800"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3" name="TextBox 2"/>
              <p:cNvSpPr txBox="1"/>
              <p:nvPr/>
            </p:nvSpPr>
            <p:spPr>
              <a:xfrm>
                <a:off x="3302000" y="2691490"/>
                <a:ext cx="4203362" cy="1769395"/>
              </a:xfrm>
              <a:prstGeom prst="rect">
                <a:avLst/>
              </a:prstGeom>
              <a:noFill/>
            </p:spPr>
            <p:txBody>
              <a:bodyPr wrap="square" lIns="0" tIns="0" rIns="0" bIns="0" rtlCol="0">
                <a:spAutoFit/>
              </a:bodyPr>
              <a:lstStyle/>
              <a:p>
                <a:r>
                  <a:rPr lang="en-US" altLang="ko-KR" sz="6000" dirty="0">
                    <a:latin typeface="Arial" panose="020B0604020202020204" pitchFamily="34" charset="0"/>
                    <a:cs typeface="Arial" panose="020B0604020202020204" pitchFamily="34" charset="0"/>
                  </a:rPr>
                  <a:t>P=</a:t>
                </a:r>
                <a14:m>
                  <m:oMath xmlns:m="http://schemas.openxmlformats.org/officeDocument/2006/math">
                    <m:r>
                      <a:rPr lang="en-US" altLang="ko-KR" sz="6000" i="1" smtClean="0">
                        <a:latin typeface="Cambria Math" panose="02040503050406030204" pitchFamily="18" charset="0"/>
                      </a:rPr>
                      <m:t> </m:t>
                    </m:r>
                    <m:f>
                      <m:fPr>
                        <m:ctrlPr>
                          <a:rPr lang="en-US" altLang="ko-KR" sz="6000" i="1" smtClean="0">
                            <a:latin typeface="Cambria Math" panose="02040503050406030204" pitchFamily="18" charset="0"/>
                          </a:rPr>
                        </m:ctrlPr>
                      </m:fPr>
                      <m:num>
                        <m:d>
                          <m:dPr>
                            <m:ctrlPr>
                              <a:rPr lang="en-US" altLang="ko-KR" sz="6000" i="1" smtClean="0">
                                <a:latin typeface="Cambria Math" panose="02040503050406030204" pitchFamily="18" charset="0"/>
                              </a:rPr>
                            </m:ctrlPr>
                          </m:dPr>
                          <m:e>
                            <m:f>
                              <m:fPr>
                                <m:type m:val="noBar"/>
                                <m:ctrlPr>
                                  <a:rPr lang="en-US" altLang="ko-KR" sz="6000" i="1" smtClean="0">
                                    <a:latin typeface="Cambria Math" panose="02040503050406030204" pitchFamily="18" charset="0"/>
                                  </a:rPr>
                                </m:ctrlPr>
                              </m:fPr>
                              <m:num>
                                <m:r>
                                  <a:rPr lang="en-US" altLang="ko-KR" sz="6000" b="0" i="1" smtClean="0">
                                    <a:latin typeface="Cambria Math" panose="02040503050406030204" pitchFamily="18" charset="0"/>
                                  </a:rPr>
                                  <m:t>40</m:t>
                                </m:r>
                              </m:num>
                              <m:den>
                                <m:r>
                                  <a:rPr lang="en-US" altLang="ko-KR" sz="6000" b="0" i="1" smtClean="0">
                                    <a:latin typeface="Cambria Math" panose="02040503050406030204" pitchFamily="18" charset="0"/>
                                  </a:rPr>
                                  <m:t>3</m:t>
                                </m:r>
                              </m:den>
                            </m:f>
                          </m:e>
                        </m:d>
                        <m:d>
                          <m:dPr>
                            <m:ctrlPr>
                              <a:rPr lang="en-US" altLang="ko-KR" sz="6000" i="1" smtClean="0">
                                <a:latin typeface="Cambria Math" panose="02040503050406030204" pitchFamily="18" charset="0"/>
                              </a:rPr>
                            </m:ctrlPr>
                          </m:dPr>
                          <m:e>
                            <m:f>
                              <m:fPr>
                                <m:type m:val="noBar"/>
                                <m:ctrlPr>
                                  <a:rPr lang="en-US" altLang="ko-KR" sz="6000" i="1" smtClean="0">
                                    <a:latin typeface="Cambria Math" panose="02040503050406030204" pitchFamily="18" charset="0"/>
                                  </a:rPr>
                                </m:ctrlPr>
                              </m:fPr>
                              <m:num>
                                <m:r>
                                  <a:rPr lang="en-US" altLang="ko-KR" sz="6000" b="0" i="1" smtClean="0">
                                    <a:latin typeface="Cambria Math" panose="02040503050406030204" pitchFamily="18" charset="0"/>
                                  </a:rPr>
                                  <m:t>29960</m:t>
                                </m:r>
                              </m:num>
                              <m:den>
                                <m:r>
                                  <a:rPr lang="en-US" altLang="ko-KR" sz="6000" b="0" i="1" smtClean="0">
                                    <a:latin typeface="Cambria Math" panose="02040503050406030204" pitchFamily="18" charset="0"/>
                                  </a:rPr>
                                  <m:t>297</m:t>
                                </m:r>
                              </m:den>
                            </m:f>
                          </m:e>
                        </m:d>
                      </m:num>
                      <m:den>
                        <m:d>
                          <m:dPr>
                            <m:ctrlPr>
                              <a:rPr lang="en-US" altLang="ko-KR" sz="6000" i="1" smtClean="0">
                                <a:latin typeface="Cambria Math" panose="02040503050406030204" pitchFamily="18" charset="0"/>
                              </a:rPr>
                            </m:ctrlPr>
                          </m:dPr>
                          <m:e>
                            <m:f>
                              <m:fPr>
                                <m:type m:val="noBar"/>
                                <m:ctrlPr>
                                  <a:rPr lang="en-US" altLang="ko-KR" sz="6000" i="1" smtClean="0">
                                    <a:latin typeface="Cambria Math" panose="02040503050406030204" pitchFamily="18" charset="0"/>
                                  </a:rPr>
                                </m:ctrlPr>
                              </m:fPr>
                              <m:num>
                                <m:r>
                                  <a:rPr lang="en-US" altLang="ko-KR" sz="6000" b="0" i="1" smtClean="0">
                                    <a:latin typeface="Cambria Math" panose="02040503050406030204" pitchFamily="18" charset="0"/>
                                  </a:rPr>
                                  <m:t>30000</m:t>
                                </m:r>
                              </m:num>
                              <m:den>
                                <m:r>
                                  <a:rPr lang="en-US" altLang="ko-KR" sz="6000" b="0" i="1" smtClean="0">
                                    <a:latin typeface="Cambria Math" panose="02040503050406030204" pitchFamily="18" charset="0"/>
                                  </a:rPr>
                                  <m:t>300</m:t>
                                </m:r>
                              </m:den>
                            </m:f>
                          </m:e>
                        </m:d>
                      </m:den>
                    </m:f>
                  </m:oMath>
                </a14:m>
                <a:r>
                  <a:rPr lang="en-US" altLang="ko-KR" sz="6000" dirty="0">
                    <a:latin typeface="Arial" panose="020B0604020202020204" pitchFamily="34" charset="0"/>
                    <a:cs typeface="Arial" panose="020B0604020202020204" pitchFamily="34" charset="0"/>
                  </a:rPr>
                  <a:t> </a:t>
                </a:r>
                <a:endParaRPr lang="ko-KR" altLang="en-US" sz="6000" dirty="0">
                  <a:latin typeface="Arial" panose="020B0604020202020204" pitchFamily="34" charset="0"/>
                  <a:cs typeface="Arial" panose="020B0604020202020204" pitchFamily="34" charset="0"/>
                </a:endParaRPr>
              </a:p>
            </p:txBody>
          </p:sp>
        </mc:Choice>
        <mc:Fallback>
          <p:sp>
            <p:nvSpPr>
              <p:cNvPr id="3" name="TextBox 2"/>
              <p:cNvSpPr txBox="1">
                <a:spLocks noRot="1" noChangeAspect="1" noMove="1" noResize="1" noEditPoints="1" noAdjustHandles="1" noChangeArrowheads="1" noChangeShapeType="1" noTextEdit="1"/>
              </p:cNvSpPr>
              <p:nvPr/>
            </p:nvSpPr>
            <p:spPr>
              <a:xfrm>
                <a:off x="3302000" y="2691490"/>
                <a:ext cx="4203362" cy="1769395"/>
              </a:xfrm>
              <a:prstGeom prst="rect">
                <a:avLst/>
              </a:prstGeom>
              <a:blipFill>
                <a:blip r:embed="rId3"/>
                <a:stretch>
                  <a:fillRect l="-11178" b="-7143"/>
                </a:stretch>
              </a:blipFill>
            </p:spPr>
            <p:txBody>
              <a:bodyPr/>
              <a:lstStyle/>
              <a:p>
                <a:r>
                  <a:rPr lang="ko-Kore-KR" altLang="en-US">
                    <a:noFill/>
                  </a:rPr>
                  <a:t> </a:t>
                </a:r>
              </a:p>
            </p:txBody>
          </p:sp>
        </mc:Fallback>
      </mc:AlternateContent>
      <p:sp>
        <p:nvSpPr>
          <p:cNvPr id="9" name="TextBox 8"/>
          <p:cNvSpPr txBox="1"/>
          <p:nvPr/>
        </p:nvSpPr>
        <p:spPr>
          <a:xfrm>
            <a:off x="4855573" y="4531924"/>
            <a:ext cx="2121410" cy="369332"/>
          </a:xfrm>
          <a:prstGeom prst="rect">
            <a:avLst/>
          </a:prstGeom>
          <a:noFill/>
        </p:spPr>
        <p:txBody>
          <a:bodyPr wrap="square" rtlCol="0">
            <a:spAutoFit/>
          </a:bodyPr>
          <a:lstStyle/>
          <a:p>
            <a:r>
              <a:rPr lang="en-US" altLang="ko-KR" b="1" dirty="0">
                <a:solidFill>
                  <a:srgbClr val="FF0000"/>
                </a:solidFill>
                <a:latin typeface="Arial" panose="020B0604020202020204" pitchFamily="34" charset="0"/>
                <a:cs typeface="Arial" panose="020B0604020202020204" pitchFamily="34" charset="0"/>
              </a:rPr>
              <a:t>= 0.007 (&lt;0.05)</a:t>
            </a:r>
            <a:endParaRPr lang="ko-KR" altLang="en-US" b="1" dirty="0">
              <a:solidFill>
                <a:srgbClr val="FF0000"/>
              </a:solidFill>
              <a:latin typeface="Arial" panose="020B0604020202020204" pitchFamily="34" charset="0"/>
              <a:cs typeface="Arial" panose="020B0604020202020204" pitchFamily="34" charset="0"/>
            </a:endParaRPr>
          </a:p>
        </p:txBody>
      </p:sp>
      <p:sp>
        <p:nvSpPr>
          <p:cNvPr id="10" name="TextBox 9"/>
          <p:cNvSpPr txBox="1"/>
          <p:nvPr/>
        </p:nvSpPr>
        <p:spPr>
          <a:xfrm>
            <a:off x="2056425" y="5722098"/>
            <a:ext cx="8084123" cy="1015663"/>
          </a:xfrm>
          <a:prstGeom prst="rect">
            <a:avLst/>
          </a:prstGeom>
          <a:noFill/>
        </p:spPr>
        <p:txBody>
          <a:bodyPr wrap="square" rtlCol="0">
            <a:spAutoFit/>
          </a:bodyPr>
          <a:lstStyle/>
          <a:p>
            <a:r>
              <a:rPr lang="en-US" altLang="ko-KR" sz="2000" u="sng" dirty="0"/>
              <a:t>3</a:t>
            </a:r>
            <a:r>
              <a:rPr lang="ko-KR" altLang="en-US" sz="2000" u="sng" dirty="0"/>
              <a:t>만 개 유전자 중 임의로 유전자 </a:t>
            </a:r>
            <a:r>
              <a:rPr lang="en-US" altLang="ko-KR" sz="2000" u="sng" dirty="0"/>
              <a:t>300</a:t>
            </a:r>
            <a:r>
              <a:rPr lang="ko-KR" altLang="en-US" sz="2000" u="sng" dirty="0"/>
              <a:t>개를 선택하였을 때</a:t>
            </a:r>
            <a:r>
              <a:rPr lang="en-US" altLang="ko-KR" sz="2000" u="sng" dirty="0"/>
              <a:t>,</a:t>
            </a:r>
            <a:endParaRPr lang="en-US" altLang="ko-KR" sz="2000" dirty="0">
              <a:latin typeface="Arial" panose="020B0604020202020204" pitchFamily="34" charset="0"/>
              <a:cs typeface="Arial" panose="020B0604020202020204" pitchFamily="34" charset="0"/>
            </a:endParaRPr>
          </a:p>
          <a:p>
            <a:r>
              <a:rPr lang="en-US" altLang="ko-KR" sz="2000" dirty="0">
                <a:latin typeface="Arial" panose="020B0604020202020204" pitchFamily="34" charset="0"/>
                <a:cs typeface="Arial" panose="020B0604020202020204" pitchFamily="34" charset="0"/>
              </a:rPr>
              <a:t>GO term “A”</a:t>
            </a:r>
            <a:r>
              <a:rPr lang="ko-KR" altLang="en-US" sz="2000" dirty="0">
                <a:latin typeface="Arial" panose="020B0604020202020204" pitchFamily="34" charset="0"/>
                <a:cs typeface="Arial" panose="020B0604020202020204" pitchFamily="34" charset="0"/>
              </a:rPr>
              <a:t>에 </a:t>
            </a:r>
            <a:r>
              <a:rPr lang="en-US" altLang="ko-KR" sz="2000" dirty="0">
                <a:latin typeface="Arial" panose="020B0604020202020204" pitchFamily="34" charset="0"/>
                <a:cs typeface="Arial" panose="020B0604020202020204" pitchFamily="34" charset="0"/>
              </a:rPr>
              <a:t>3</a:t>
            </a:r>
            <a:r>
              <a:rPr lang="ko-KR" altLang="en-US" sz="2000" dirty="0">
                <a:latin typeface="Arial" panose="020B0604020202020204" pitchFamily="34" charset="0"/>
                <a:cs typeface="Arial" panose="020B0604020202020204" pitchFamily="34" charset="0"/>
              </a:rPr>
              <a:t>개가 포함될 </a:t>
            </a:r>
            <a:r>
              <a:rPr lang="ko-KR" altLang="en-US" sz="2000" b="1" u="sng" dirty="0">
                <a:latin typeface="Arial" panose="020B0604020202020204" pitchFamily="34" charset="0"/>
                <a:cs typeface="Arial" panose="020B0604020202020204" pitchFamily="34" charset="0"/>
              </a:rPr>
              <a:t>확률 </a:t>
            </a:r>
            <a:r>
              <a:rPr lang="en-US" altLang="ko-KR" sz="2000" b="1" u="sng" dirty="0">
                <a:latin typeface="Arial" panose="020B0604020202020204" pitchFamily="34" charset="0"/>
                <a:cs typeface="Arial" panose="020B0604020202020204" pitchFamily="34" charset="0"/>
              </a:rPr>
              <a:t>0.007,</a:t>
            </a:r>
            <a:r>
              <a:rPr lang="ko-KR" altLang="en-US" sz="2000" b="1" u="sng" dirty="0">
                <a:latin typeface="Arial" panose="020B0604020202020204" pitchFamily="34" charset="0"/>
                <a:cs typeface="Arial" panose="020B0604020202020204" pitchFamily="34" charset="0"/>
              </a:rPr>
              <a:t> </a:t>
            </a:r>
            <a:br>
              <a:rPr lang="en-US" altLang="ko-KR" sz="2000" b="1" u="sng" dirty="0">
                <a:latin typeface="Arial" panose="020B0604020202020204" pitchFamily="34" charset="0"/>
                <a:cs typeface="Arial" panose="020B0604020202020204" pitchFamily="34" charset="0"/>
              </a:rPr>
            </a:br>
            <a:r>
              <a:rPr lang="en-US" altLang="ko-KR" sz="2000" dirty="0">
                <a:latin typeface="Arial" panose="020B0604020202020204" pitchFamily="34" charset="0"/>
                <a:cs typeface="Arial" panose="020B0604020202020204" pitchFamily="34" charset="0"/>
              </a:rPr>
              <a:t>GO Term “A”</a:t>
            </a:r>
            <a:r>
              <a:rPr lang="ko-KR" altLang="en-US" sz="2000" dirty="0">
                <a:latin typeface="Arial" panose="020B0604020202020204" pitchFamily="34" charset="0"/>
                <a:cs typeface="Arial" panose="020B0604020202020204" pitchFamily="34" charset="0"/>
              </a:rPr>
              <a:t>와</a:t>
            </a:r>
            <a:r>
              <a:rPr lang="en-US" altLang="ko-KR" sz="2000" dirty="0">
                <a:latin typeface="Arial" panose="020B0604020202020204" pitchFamily="34" charset="0"/>
                <a:cs typeface="Arial" panose="020B0604020202020204" pitchFamily="34" charset="0"/>
              </a:rPr>
              <a:t> DEG “B”</a:t>
            </a:r>
            <a:r>
              <a:rPr lang="ko-KR" altLang="en-US" sz="2000" dirty="0">
                <a:latin typeface="Arial" panose="020B0604020202020204" pitchFamily="34" charset="0"/>
                <a:cs typeface="Arial" panose="020B0604020202020204" pitchFamily="34" charset="0"/>
              </a:rPr>
              <a:t> 는 </a:t>
            </a:r>
            <a:r>
              <a:rPr lang="ko-KR" altLang="en-US" sz="2000" b="1" dirty="0">
                <a:latin typeface="Arial" panose="020B0604020202020204" pitchFamily="34" charset="0"/>
                <a:cs typeface="Arial" panose="020B0604020202020204" pitchFamily="34" charset="0"/>
              </a:rPr>
              <a:t>연관성이 높다</a:t>
            </a:r>
            <a:r>
              <a:rPr lang="ko-KR" altLang="en-US" sz="2000" dirty="0">
                <a:latin typeface="Arial" panose="020B0604020202020204" pitchFamily="34" charset="0"/>
                <a:cs typeface="Arial" panose="020B0604020202020204" pitchFamily="34" charset="0"/>
              </a:rPr>
              <a:t>고 판단 가능</a:t>
            </a:r>
            <a:endParaRPr lang="en-US" altLang="ko-KR" sz="2000" dirty="0">
              <a:latin typeface="Arial" panose="020B0604020202020204" pitchFamily="34" charset="0"/>
              <a:cs typeface="Arial" panose="020B0604020202020204" pitchFamily="34" charset="0"/>
            </a:endParaRPr>
          </a:p>
        </p:txBody>
      </p:sp>
      <p:sp>
        <p:nvSpPr>
          <p:cNvPr id="7" name="TextBox 6"/>
          <p:cNvSpPr txBox="1"/>
          <p:nvPr/>
        </p:nvSpPr>
        <p:spPr>
          <a:xfrm>
            <a:off x="838200" y="1814158"/>
            <a:ext cx="2997200" cy="646331"/>
          </a:xfrm>
          <a:prstGeom prst="rect">
            <a:avLst/>
          </a:prstGeom>
          <a:noFill/>
        </p:spPr>
        <p:txBody>
          <a:bodyPr wrap="square" rtlCol="0">
            <a:spAutoFit/>
          </a:bodyPr>
          <a:lstStyle/>
          <a:p>
            <a:r>
              <a:rPr lang="en-US" altLang="ko-KR" dirty="0"/>
              <a:t>GO term “A”</a:t>
            </a:r>
            <a:r>
              <a:rPr lang="ko-KR" altLang="en-US" dirty="0"/>
              <a:t> 중</a:t>
            </a:r>
            <a:br>
              <a:rPr lang="en-US" altLang="ko-KR" dirty="0"/>
            </a:br>
            <a:r>
              <a:rPr lang="ko-KR" altLang="en-US" dirty="0"/>
              <a:t>유전자 </a:t>
            </a:r>
            <a:r>
              <a:rPr lang="en-US" altLang="ko-KR" dirty="0"/>
              <a:t>3</a:t>
            </a:r>
            <a:r>
              <a:rPr lang="ko-KR" altLang="en-US" dirty="0"/>
              <a:t>개 뽑는 경우의 수</a:t>
            </a:r>
          </a:p>
        </p:txBody>
      </p:sp>
      <p:cxnSp>
        <p:nvCxnSpPr>
          <p:cNvPr id="19" name="직선 연결선 18"/>
          <p:cNvCxnSpPr>
            <a:stCxn id="7" idx="2"/>
          </p:cNvCxnSpPr>
          <p:nvPr/>
        </p:nvCxnSpPr>
        <p:spPr>
          <a:xfrm>
            <a:off x="2336800" y="2460489"/>
            <a:ext cx="2222500" cy="5855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직선 연결선 20"/>
          <p:cNvCxnSpPr>
            <a:cxnSpLocks/>
            <a:stCxn id="3" idx="2"/>
          </p:cNvCxnSpPr>
          <p:nvPr/>
        </p:nvCxnSpPr>
        <p:spPr>
          <a:xfrm flipH="1">
            <a:off x="3238848" y="4460885"/>
            <a:ext cx="2164833" cy="1797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85864" y="4409227"/>
            <a:ext cx="3835400" cy="646331"/>
          </a:xfrm>
          <a:prstGeom prst="rect">
            <a:avLst/>
          </a:prstGeom>
          <a:noFill/>
        </p:spPr>
        <p:txBody>
          <a:bodyPr wrap="square" rtlCol="0">
            <a:spAutoFit/>
          </a:bodyPr>
          <a:lstStyle/>
          <a:p>
            <a:r>
              <a:rPr lang="ko-KR" altLang="en-US" dirty="0"/>
              <a:t>총 </a:t>
            </a:r>
            <a:r>
              <a:rPr lang="en-US" altLang="ko-KR" dirty="0"/>
              <a:t>3</a:t>
            </a:r>
            <a:r>
              <a:rPr lang="ko-KR" altLang="en-US" dirty="0"/>
              <a:t>만개 유전자 중에서</a:t>
            </a:r>
            <a:r>
              <a:rPr lang="en-US" altLang="ko-KR" dirty="0"/>
              <a:t> </a:t>
            </a:r>
            <a:br>
              <a:rPr lang="en-US" altLang="ko-KR" dirty="0"/>
            </a:br>
            <a:r>
              <a:rPr lang="ko-KR" altLang="en-US" dirty="0"/>
              <a:t>임의의 유전자</a:t>
            </a:r>
            <a:r>
              <a:rPr lang="en-US" altLang="ko-KR" dirty="0"/>
              <a:t> 300</a:t>
            </a:r>
            <a:r>
              <a:rPr lang="ko-KR" altLang="en-US" dirty="0"/>
              <a:t>개 뽑는 경우의 수</a:t>
            </a:r>
          </a:p>
        </p:txBody>
      </p:sp>
      <p:sp>
        <p:nvSpPr>
          <p:cNvPr id="23" name="TextBox 22"/>
          <p:cNvSpPr txBox="1"/>
          <p:nvPr/>
        </p:nvSpPr>
        <p:spPr>
          <a:xfrm>
            <a:off x="7568513" y="1672932"/>
            <a:ext cx="3575221" cy="646331"/>
          </a:xfrm>
          <a:prstGeom prst="rect">
            <a:avLst/>
          </a:prstGeom>
          <a:noFill/>
        </p:spPr>
        <p:txBody>
          <a:bodyPr wrap="square" rtlCol="0">
            <a:spAutoFit/>
          </a:bodyPr>
          <a:lstStyle/>
          <a:p>
            <a:r>
              <a:rPr lang="en-US" altLang="ko-KR" dirty="0"/>
              <a:t>GO term ”A” </a:t>
            </a:r>
            <a:r>
              <a:rPr lang="ko-KR" altLang="en-US" dirty="0"/>
              <a:t>포함 되지 않는 유전자</a:t>
            </a:r>
            <a:r>
              <a:rPr lang="en-US" altLang="ko-KR" dirty="0"/>
              <a:t> </a:t>
            </a:r>
            <a:r>
              <a:rPr lang="ko-KR" altLang="en-US" dirty="0"/>
              <a:t> 중 </a:t>
            </a:r>
            <a:r>
              <a:rPr lang="en-US" altLang="ko-KR" dirty="0"/>
              <a:t>297</a:t>
            </a:r>
            <a:r>
              <a:rPr lang="ko-KR" altLang="en-US" dirty="0"/>
              <a:t>개 뽑는 경우의 수</a:t>
            </a:r>
          </a:p>
        </p:txBody>
      </p:sp>
      <p:cxnSp>
        <p:nvCxnSpPr>
          <p:cNvPr id="25" name="직선 연결선 24"/>
          <p:cNvCxnSpPr>
            <a:cxnSpLocks/>
            <a:stCxn id="23" idx="1"/>
          </p:cNvCxnSpPr>
          <p:nvPr/>
        </p:nvCxnSpPr>
        <p:spPr>
          <a:xfrm flipH="1">
            <a:off x="6616700" y="1996098"/>
            <a:ext cx="951813" cy="7413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385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47369"/>
            <a:ext cx="10515600" cy="1325563"/>
          </a:xfrm>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EASE score</a:t>
            </a:r>
            <a:endParaRPr lang="ko-KR" altLang="en-US" sz="2800" dirty="0">
              <a:latin typeface="Arial" panose="020B0604020202020204" pitchFamily="34" charset="0"/>
              <a:cs typeface="Arial" panose="020B0604020202020204" pitchFamily="34" charset="0"/>
            </a:endParaRPr>
          </a:p>
        </p:txBody>
      </p:sp>
      <p:graphicFrame>
        <p:nvGraphicFramePr>
          <p:cNvPr id="4" name="내용 개체 틀 3"/>
          <p:cNvGraphicFramePr>
            <a:graphicFrameLocks noGrp="1"/>
          </p:cNvGraphicFramePr>
          <p:nvPr>
            <p:ph idx="1"/>
          </p:nvPr>
        </p:nvGraphicFramePr>
        <p:xfrm>
          <a:off x="1793789" y="2508086"/>
          <a:ext cx="8042190" cy="2606331"/>
        </p:xfrm>
        <a:graphic>
          <a:graphicData uri="http://schemas.openxmlformats.org/drawingml/2006/table">
            <a:tbl>
              <a:tblPr firstRow="1" bandRow="1">
                <a:tableStyleId>{0505E3EF-67EA-436B-97B2-0124C06EBD24}</a:tableStyleId>
              </a:tblPr>
              <a:tblGrid>
                <a:gridCol w="2680730">
                  <a:extLst>
                    <a:ext uri="{9D8B030D-6E8A-4147-A177-3AD203B41FA5}">
                      <a16:colId xmlns:a16="http://schemas.microsoft.com/office/drawing/2014/main" val="20000"/>
                    </a:ext>
                  </a:extLst>
                </a:gridCol>
                <a:gridCol w="2680730">
                  <a:extLst>
                    <a:ext uri="{9D8B030D-6E8A-4147-A177-3AD203B41FA5}">
                      <a16:colId xmlns:a16="http://schemas.microsoft.com/office/drawing/2014/main" val="20001"/>
                    </a:ext>
                  </a:extLst>
                </a:gridCol>
                <a:gridCol w="2680730">
                  <a:extLst>
                    <a:ext uri="{9D8B030D-6E8A-4147-A177-3AD203B41FA5}">
                      <a16:colId xmlns:a16="http://schemas.microsoft.com/office/drawing/2014/main" val="20002"/>
                    </a:ext>
                  </a:extLst>
                </a:gridCol>
              </a:tblGrid>
              <a:tr h="868777">
                <a:tc>
                  <a:txBody>
                    <a:bodyPr/>
                    <a:lstStyle/>
                    <a:p>
                      <a:pPr latinLnBrk="1"/>
                      <a:r>
                        <a:rPr lang="en-US" altLang="ko-KR" sz="2800" b="1" dirty="0">
                          <a:latin typeface="Arial" panose="020B0604020202020204" pitchFamily="34" charset="0"/>
                          <a:cs typeface="Arial" panose="020B0604020202020204" pitchFamily="34" charset="0"/>
                        </a:rPr>
                        <a:t>3-1</a:t>
                      </a:r>
                      <a:endParaRPr lang="ko-KR" altLang="en-US" sz="2800" b="1" dirty="0">
                        <a:latin typeface="Arial" panose="020B0604020202020204" pitchFamily="34" charset="0"/>
                        <a:cs typeface="Arial" panose="020B0604020202020204" pitchFamily="34" charset="0"/>
                      </a:endParaRPr>
                    </a:p>
                  </a:txBody>
                  <a:tcPr anchor="ctr">
                    <a:solidFill>
                      <a:srgbClr val="FF0000"/>
                    </a:solidFill>
                  </a:tcPr>
                </a:tc>
                <a:tc>
                  <a:txBody>
                    <a:bodyPr/>
                    <a:lstStyle/>
                    <a:p>
                      <a:pPr latinLnBrk="1"/>
                      <a:r>
                        <a:rPr lang="en-US" altLang="ko-KR" sz="2800" dirty="0">
                          <a:latin typeface="Arial" panose="020B0604020202020204" pitchFamily="34" charset="0"/>
                          <a:cs typeface="Arial" panose="020B0604020202020204" pitchFamily="34" charset="0"/>
                        </a:rPr>
                        <a:t>37</a:t>
                      </a:r>
                      <a:r>
                        <a:rPr lang="en-US" altLang="ko-KR" sz="2800" dirty="0">
                          <a:solidFill>
                            <a:srgbClr val="FF0000"/>
                          </a:solidFill>
                          <a:latin typeface="Arial" panose="020B0604020202020204" pitchFamily="34" charset="0"/>
                          <a:cs typeface="Arial" panose="020B0604020202020204" pitchFamily="34" charset="0"/>
                        </a:rPr>
                        <a:t>+1</a:t>
                      </a:r>
                      <a:r>
                        <a:rPr lang="en-US" altLang="ko-KR" sz="2800" dirty="0">
                          <a:latin typeface="Arial" panose="020B0604020202020204" pitchFamily="34" charset="0"/>
                          <a:cs typeface="Arial" panose="020B0604020202020204" pitchFamily="34" charset="0"/>
                        </a:rPr>
                        <a:t> </a:t>
                      </a:r>
                      <a:endParaRPr lang="ko-KR" altLang="en-US" sz="2800" dirty="0">
                        <a:latin typeface="Arial" panose="020B0604020202020204" pitchFamily="34" charset="0"/>
                        <a:cs typeface="Arial" panose="020B0604020202020204" pitchFamily="34" charset="0"/>
                      </a:endParaRPr>
                    </a:p>
                  </a:txBody>
                  <a:tcPr anchor="ctr">
                    <a:solidFill>
                      <a:schemeClr val="bg2">
                        <a:lumMod val="90000"/>
                      </a:schemeClr>
                    </a:solidFill>
                  </a:tcPr>
                </a:tc>
                <a:tc>
                  <a:txBody>
                    <a:bodyPr/>
                    <a:lstStyle/>
                    <a:p>
                      <a:pPr latinLnBrk="1"/>
                      <a:r>
                        <a:rPr lang="en-US" altLang="ko-KR" dirty="0">
                          <a:latin typeface="Arial" panose="020B0604020202020204" pitchFamily="34" charset="0"/>
                          <a:cs typeface="Arial" panose="020B0604020202020204" pitchFamily="34" charset="0"/>
                        </a:rPr>
                        <a:t>40</a:t>
                      </a:r>
                      <a:endParaRPr lang="ko-KR" alt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0"/>
                  </a:ext>
                </a:extLst>
              </a:tr>
              <a:tr h="868777">
                <a:tc>
                  <a:txBody>
                    <a:bodyPr/>
                    <a:lstStyle/>
                    <a:p>
                      <a:pPr latinLnBrk="1"/>
                      <a:r>
                        <a:rPr lang="en-US" altLang="ko-KR" dirty="0">
                          <a:latin typeface="Arial" panose="020B0604020202020204" pitchFamily="34" charset="0"/>
                          <a:cs typeface="Arial" panose="020B0604020202020204" pitchFamily="34" charset="0"/>
                        </a:rPr>
                        <a:t>297</a:t>
                      </a:r>
                      <a:endParaRPr lang="ko-KR" altLang="en-US" dirty="0">
                        <a:latin typeface="Arial" panose="020B0604020202020204" pitchFamily="34" charset="0"/>
                        <a:cs typeface="Arial" panose="020B0604020202020204" pitchFamily="34" charset="0"/>
                      </a:endParaRPr>
                    </a:p>
                  </a:txBody>
                  <a:tcPr anchor="ctr">
                    <a:solidFill>
                      <a:schemeClr val="bg2">
                        <a:lumMod val="90000"/>
                      </a:schemeClr>
                    </a:solidFill>
                  </a:tcPr>
                </a:tc>
                <a:tc>
                  <a:txBody>
                    <a:bodyPr/>
                    <a:lstStyle/>
                    <a:p>
                      <a:pPr latinLnBrk="1"/>
                      <a:r>
                        <a:rPr lang="en-US" altLang="ko-KR" dirty="0">
                          <a:latin typeface="Arial" panose="020B0604020202020204" pitchFamily="34" charset="0"/>
                          <a:cs typeface="Arial" panose="020B0604020202020204" pitchFamily="34" charset="0"/>
                        </a:rPr>
                        <a:t>29,663</a:t>
                      </a:r>
                      <a:endParaRPr lang="ko-KR" altLang="en-US" dirty="0">
                        <a:latin typeface="Arial" panose="020B0604020202020204" pitchFamily="34" charset="0"/>
                        <a:cs typeface="Arial" panose="020B0604020202020204" pitchFamily="34" charset="0"/>
                      </a:endParaRPr>
                    </a:p>
                  </a:txBody>
                  <a:tcPr anchor="ctr">
                    <a:solidFill>
                      <a:schemeClr val="bg2">
                        <a:lumMod val="90000"/>
                      </a:schemeClr>
                    </a:solidFill>
                  </a:tcPr>
                </a:tc>
                <a:tc>
                  <a:txBody>
                    <a:bodyPr/>
                    <a:lstStyle/>
                    <a:p>
                      <a:pPr latinLnBrk="1"/>
                      <a:r>
                        <a:rPr lang="en-US" altLang="ko-KR" dirty="0">
                          <a:latin typeface="Arial" panose="020B0604020202020204" pitchFamily="34" charset="0"/>
                          <a:cs typeface="Arial" panose="020B0604020202020204" pitchFamily="34" charset="0"/>
                        </a:rPr>
                        <a:t>29,960</a:t>
                      </a:r>
                      <a:endParaRPr lang="ko-KR" alt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868777">
                <a:tc>
                  <a:txBody>
                    <a:bodyPr/>
                    <a:lstStyle/>
                    <a:p>
                      <a:pPr latinLnBrk="1"/>
                      <a:r>
                        <a:rPr lang="en-US" altLang="ko-KR" sz="2800" dirty="0">
                          <a:latin typeface="Arial" panose="020B0604020202020204" pitchFamily="34" charset="0"/>
                          <a:cs typeface="Arial" panose="020B0604020202020204" pitchFamily="34" charset="0"/>
                        </a:rPr>
                        <a:t>300 </a:t>
                      </a:r>
                      <a:r>
                        <a:rPr lang="en-US" altLang="ko-KR" sz="2800" dirty="0">
                          <a:solidFill>
                            <a:srgbClr val="FF0000"/>
                          </a:solidFill>
                          <a:latin typeface="Arial" panose="020B0604020202020204" pitchFamily="34" charset="0"/>
                          <a:cs typeface="Arial" panose="020B0604020202020204" pitchFamily="34" charset="0"/>
                        </a:rPr>
                        <a:t>-1</a:t>
                      </a:r>
                      <a:endParaRPr lang="ko-KR" altLang="en-US" sz="2800" dirty="0">
                        <a:solidFill>
                          <a:srgbClr val="FF0000"/>
                        </a:solidFill>
                        <a:latin typeface="Arial" panose="020B0604020202020204" pitchFamily="34" charset="0"/>
                        <a:cs typeface="Arial" panose="020B0604020202020204" pitchFamily="34" charset="0"/>
                      </a:endParaRPr>
                    </a:p>
                  </a:txBody>
                  <a:tcPr anchor="ctr"/>
                </a:tc>
                <a:tc>
                  <a:txBody>
                    <a:bodyPr/>
                    <a:lstStyle/>
                    <a:p>
                      <a:pPr latinLnBrk="1"/>
                      <a:r>
                        <a:rPr lang="en-US" altLang="ko-KR" sz="2800" dirty="0">
                          <a:latin typeface="Arial" panose="020B0604020202020204" pitchFamily="34" charset="0"/>
                          <a:cs typeface="Arial" panose="020B0604020202020204" pitchFamily="34" charset="0"/>
                        </a:rPr>
                        <a:t>29,700 </a:t>
                      </a:r>
                      <a:r>
                        <a:rPr lang="en-US" altLang="ko-KR" sz="2800" dirty="0">
                          <a:solidFill>
                            <a:srgbClr val="FF0000"/>
                          </a:solidFill>
                          <a:latin typeface="Arial" panose="020B0604020202020204" pitchFamily="34" charset="0"/>
                          <a:cs typeface="Arial" panose="020B0604020202020204" pitchFamily="34" charset="0"/>
                        </a:rPr>
                        <a:t>+1</a:t>
                      </a:r>
                      <a:endParaRPr lang="ko-KR" altLang="en-US" sz="2800" dirty="0">
                        <a:solidFill>
                          <a:srgbClr val="FF0000"/>
                        </a:solidFill>
                        <a:latin typeface="Arial" panose="020B0604020202020204" pitchFamily="34" charset="0"/>
                        <a:cs typeface="Arial" panose="020B0604020202020204" pitchFamily="34" charset="0"/>
                      </a:endParaRPr>
                    </a:p>
                  </a:txBody>
                  <a:tcPr anchor="ctr"/>
                </a:tc>
                <a:tc>
                  <a:txBody>
                    <a:bodyPr/>
                    <a:lstStyle/>
                    <a:p>
                      <a:pPr latinLnBrk="1"/>
                      <a:r>
                        <a:rPr lang="en-US" altLang="ko-KR" dirty="0">
                          <a:latin typeface="Arial" panose="020B0604020202020204" pitchFamily="34" charset="0"/>
                          <a:cs typeface="Arial" panose="020B0604020202020204" pitchFamily="34" charset="0"/>
                        </a:rPr>
                        <a:t>30,000</a:t>
                      </a:r>
                      <a:endParaRPr lang="ko-KR" alt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5" name="TextBox 4"/>
          <p:cNvSpPr txBox="1"/>
          <p:nvPr/>
        </p:nvSpPr>
        <p:spPr>
          <a:xfrm>
            <a:off x="288324" y="2676017"/>
            <a:ext cx="1408671"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GO term</a:t>
            </a:r>
            <a:endParaRPr lang="ko-KR" altLang="en-US" dirty="0">
              <a:latin typeface="Arial" panose="020B0604020202020204" pitchFamily="34" charset="0"/>
              <a:cs typeface="Arial" panose="020B0604020202020204" pitchFamily="34" charset="0"/>
            </a:endParaRPr>
          </a:p>
        </p:txBody>
      </p:sp>
      <p:sp>
        <p:nvSpPr>
          <p:cNvPr id="6" name="TextBox 5"/>
          <p:cNvSpPr txBox="1"/>
          <p:nvPr/>
        </p:nvSpPr>
        <p:spPr>
          <a:xfrm>
            <a:off x="288324" y="3481738"/>
            <a:ext cx="1408671" cy="646331"/>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Not</a:t>
            </a:r>
          </a:p>
          <a:p>
            <a:pPr algn="ctr"/>
            <a:r>
              <a:rPr lang="en-US" altLang="ko-KR" dirty="0">
                <a:latin typeface="Arial" panose="020B0604020202020204" pitchFamily="34" charset="0"/>
                <a:cs typeface="Arial" panose="020B0604020202020204" pitchFamily="34" charset="0"/>
              </a:rPr>
              <a:t>GO term</a:t>
            </a:r>
            <a:endParaRPr lang="ko-KR" altLang="en-US" dirty="0">
              <a:latin typeface="Arial" panose="020B0604020202020204" pitchFamily="34" charset="0"/>
              <a:cs typeface="Arial" panose="020B0604020202020204" pitchFamily="34" charset="0"/>
            </a:endParaRPr>
          </a:p>
        </p:txBody>
      </p:sp>
      <p:sp>
        <p:nvSpPr>
          <p:cNvPr id="7" name="TextBox 6"/>
          <p:cNvSpPr txBox="1"/>
          <p:nvPr/>
        </p:nvSpPr>
        <p:spPr>
          <a:xfrm>
            <a:off x="1915297" y="2023337"/>
            <a:ext cx="2368379"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Your interest genes</a:t>
            </a:r>
            <a:endParaRPr lang="ko-KR" altLang="en-US" dirty="0">
              <a:latin typeface="Arial" panose="020B0604020202020204" pitchFamily="34" charset="0"/>
              <a:cs typeface="Arial" panose="020B0604020202020204" pitchFamily="34" charset="0"/>
            </a:endParaRPr>
          </a:p>
        </p:txBody>
      </p:sp>
      <p:sp>
        <p:nvSpPr>
          <p:cNvPr id="8" name="TextBox 7"/>
          <p:cNvSpPr txBox="1"/>
          <p:nvPr/>
        </p:nvSpPr>
        <p:spPr>
          <a:xfrm>
            <a:off x="4400035" y="1989808"/>
            <a:ext cx="2368379"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Background</a:t>
            </a:r>
            <a:endParaRPr lang="ko-KR" altLang="en-US" dirty="0">
              <a:latin typeface="Arial" panose="020B0604020202020204" pitchFamily="34" charset="0"/>
              <a:cs typeface="Arial" panose="020B0604020202020204" pitchFamily="34" charset="0"/>
            </a:endParaRPr>
          </a:p>
        </p:txBody>
      </p:sp>
      <p:sp>
        <p:nvSpPr>
          <p:cNvPr id="9" name="TextBox 8"/>
          <p:cNvSpPr txBox="1"/>
          <p:nvPr/>
        </p:nvSpPr>
        <p:spPr>
          <a:xfrm>
            <a:off x="4980803" y="5336838"/>
            <a:ext cx="3575222" cy="369332"/>
          </a:xfrm>
          <a:prstGeom prst="rect">
            <a:avLst/>
          </a:prstGeom>
          <a:noFill/>
        </p:spPr>
        <p:txBody>
          <a:bodyPr wrap="square" rtlCol="0">
            <a:spAutoFit/>
          </a:bodyPr>
          <a:lstStyle/>
          <a:p>
            <a:r>
              <a:rPr lang="en-US" altLang="ko-KR" b="1" dirty="0">
                <a:solidFill>
                  <a:srgbClr val="FF0000"/>
                </a:solidFill>
                <a:latin typeface="Arial" panose="020B0604020202020204" pitchFamily="34" charset="0"/>
                <a:cs typeface="Arial" panose="020B0604020202020204" pitchFamily="34" charset="0"/>
              </a:rPr>
              <a:t>P-value = 0.06 ( &gt;0.05 )</a:t>
            </a:r>
            <a:endParaRPr lang="ko-KR" altLang="en-US" b="1" dirty="0">
              <a:solidFill>
                <a:srgbClr val="FF0000"/>
              </a:solidFill>
              <a:latin typeface="Arial" panose="020B0604020202020204" pitchFamily="34" charset="0"/>
              <a:cs typeface="Arial" panose="020B0604020202020204" pitchFamily="34" charset="0"/>
            </a:endParaRPr>
          </a:p>
        </p:txBody>
      </p:sp>
      <p:sp>
        <p:nvSpPr>
          <p:cNvPr id="10" name="TextBox 9"/>
          <p:cNvSpPr txBox="1"/>
          <p:nvPr/>
        </p:nvSpPr>
        <p:spPr>
          <a:xfrm>
            <a:off x="7248525" y="5706170"/>
            <a:ext cx="4943475" cy="923330"/>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GO term</a:t>
            </a:r>
            <a:r>
              <a:rPr lang="ko-KR" altLang="en-US" dirty="0">
                <a:latin typeface="Arial" panose="020B0604020202020204" pitchFamily="34" charset="0"/>
                <a:cs typeface="Arial" panose="020B0604020202020204" pitchFamily="34" charset="0"/>
              </a:rPr>
              <a:t> 및 관심 유전자 리스트에 포함되는 유전자를 </a:t>
            </a:r>
            <a:r>
              <a:rPr lang="en-US" altLang="ko-KR" dirty="0">
                <a:latin typeface="Arial" panose="020B0604020202020204" pitchFamily="34" charset="0"/>
                <a:cs typeface="Arial" panose="020B0604020202020204" pitchFamily="34" charset="0"/>
              </a:rPr>
              <a:t>1</a:t>
            </a:r>
            <a:r>
              <a:rPr lang="ko-KR" altLang="en-US" dirty="0">
                <a:latin typeface="Arial" panose="020B0604020202020204" pitchFamily="34" charset="0"/>
                <a:cs typeface="Arial" panose="020B0604020202020204" pitchFamily="34" charset="0"/>
              </a:rPr>
              <a:t>개 제거해서 </a:t>
            </a:r>
            <a:br>
              <a:rPr lang="en-US" altLang="ko-KR" dirty="0">
                <a:latin typeface="Arial" panose="020B0604020202020204" pitchFamily="34" charset="0"/>
                <a:cs typeface="Arial" panose="020B0604020202020204" pitchFamily="34" charset="0"/>
              </a:rPr>
            </a:br>
            <a:r>
              <a:rPr lang="en-US" altLang="ko-KR" dirty="0">
                <a:latin typeface="Arial" panose="020B0604020202020204" pitchFamily="34" charset="0"/>
                <a:cs typeface="Arial" panose="020B0604020202020204" pitchFamily="34" charset="0"/>
              </a:rPr>
              <a:t>p-value</a:t>
            </a:r>
            <a:r>
              <a:rPr lang="ko-KR" altLang="en-US" dirty="0">
                <a:latin typeface="Arial" panose="020B0604020202020204" pitchFamily="34" charset="0"/>
                <a:cs typeface="Arial" panose="020B0604020202020204" pitchFamily="34" charset="0"/>
              </a:rPr>
              <a:t>를 보수적으로 계산</a:t>
            </a:r>
          </a:p>
        </p:txBody>
      </p:sp>
    </p:spTree>
    <p:extLst>
      <p:ext uri="{BB962C8B-B14F-4D97-AF65-F5344CB8AC3E}">
        <p14:creationId xmlns:p14="http://schemas.microsoft.com/office/powerpoint/2010/main" val="18553630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sz="2800" dirty="0">
              <a:latin typeface="Arial" panose="020B0604020202020204" pitchFamily="34" charset="0"/>
              <a:cs typeface="Arial" panose="020B0604020202020204" pitchFamily="34" charset="0"/>
            </a:endParaRPr>
          </a:p>
        </p:txBody>
      </p:sp>
      <p:sp>
        <p:nvSpPr>
          <p:cNvPr id="3" name="내용 개체 틀 2"/>
          <p:cNvSpPr>
            <a:spLocks noGrp="1"/>
          </p:cNvSpPr>
          <p:nvPr>
            <p:ph idx="1"/>
          </p:nvPr>
        </p:nvSpPr>
        <p:spPr/>
        <p:txBody>
          <a:bodyPr/>
          <a:lstStyle/>
          <a:p>
            <a:r>
              <a:rPr lang="en-US" altLang="ko-KR" b="1" dirty="0">
                <a:solidFill>
                  <a:srgbClr val="FF0000"/>
                </a:solidFill>
                <a:latin typeface="Arial" panose="020B0604020202020204" pitchFamily="34" charset="0"/>
                <a:cs typeface="Arial" panose="020B0604020202020204" pitchFamily="34" charset="0"/>
              </a:rPr>
              <a:t>DAVID</a:t>
            </a:r>
            <a:r>
              <a:rPr lang="en-US" altLang="ko-KR" dirty="0">
                <a:latin typeface="Arial" panose="020B0604020202020204" pitchFamily="34" charset="0"/>
                <a:cs typeface="Arial" panose="020B0604020202020204" pitchFamily="34" charset="0"/>
              </a:rPr>
              <a:t> - </a:t>
            </a:r>
            <a:r>
              <a:rPr lang="en-US" altLang="ko-KR" dirty="0">
                <a:latin typeface="Arial" panose="020B0604020202020204" pitchFamily="34" charset="0"/>
                <a:cs typeface="Arial" panose="020B0604020202020204" pitchFamily="34" charset="0"/>
                <a:hlinkClick r:id="rId2"/>
              </a:rPr>
              <a:t>https://david.ncifcrf.gov/home.jsp</a:t>
            </a:r>
            <a:endParaRPr lang="en-US" altLang="ko-KR" dirty="0">
              <a:latin typeface="Arial" panose="020B0604020202020204" pitchFamily="34" charset="0"/>
              <a:cs typeface="Arial" panose="020B0604020202020204" pitchFamily="34" charset="0"/>
            </a:endParaRPr>
          </a:p>
          <a:p>
            <a:endParaRPr lang="en-US" altLang="ko-KR" dirty="0">
              <a:latin typeface="Arial" panose="020B0604020202020204" pitchFamily="34" charset="0"/>
              <a:cs typeface="Arial" panose="020B0604020202020204" pitchFamily="34" charset="0"/>
            </a:endParaRPr>
          </a:p>
          <a:p>
            <a:r>
              <a:rPr lang="en-US" altLang="ko-KR" dirty="0" err="1">
                <a:latin typeface="Arial" panose="020B0604020202020204" pitchFamily="34" charset="0"/>
                <a:cs typeface="Arial" panose="020B0604020202020204" pitchFamily="34" charset="0"/>
              </a:rPr>
              <a:t>Toppgene</a:t>
            </a:r>
            <a:r>
              <a:rPr lang="en-US" altLang="ko-KR" dirty="0">
                <a:latin typeface="Arial" panose="020B0604020202020204" pitchFamily="34" charset="0"/>
                <a:cs typeface="Arial" panose="020B0604020202020204" pitchFamily="34" charset="0"/>
              </a:rPr>
              <a:t> - https://toppgene.cchmc.org/</a:t>
            </a:r>
          </a:p>
          <a:p>
            <a:endParaRPr lang="en-US" altLang="ko-KR" dirty="0">
              <a:latin typeface="Arial" panose="020B0604020202020204" pitchFamily="34" charset="0"/>
              <a:cs typeface="Arial" panose="020B0604020202020204" pitchFamily="34" charset="0"/>
            </a:endParaRPr>
          </a:p>
          <a:p>
            <a:r>
              <a:rPr lang="en-US" altLang="ko-KR" dirty="0">
                <a:latin typeface="Arial" panose="020B0604020202020204" pitchFamily="34" charset="0"/>
                <a:cs typeface="Arial" panose="020B0604020202020204" pitchFamily="34" charset="0"/>
              </a:rPr>
              <a:t>G:profiler - https://biit.cs.ut.ee/gprofiler/gost</a:t>
            </a:r>
          </a:p>
          <a:p>
            <a:endParaRPr lang="en-US" altLang="ko-KR" dirty="0">
              <a:latin typeface="Arial" panose="020B0604020202020204" pitchFamily="34" charset="0"/>
              <a:cs typeface="Arial" panose="020B0604020202020204" pitchFamily="34" charset="0"/>
            </a:endParaRPr>
          </a:p>
          <a:p>
            <a:r>
              <a:rPr lang="en-US" altLang="ko-KR" dirty="0">
                <a:latin typeface="Arial" panose="020B0604020202020204" pitchFamily="34" charset="0"/>
                <a:cs typeface="Arial" panose="020B0604020202020204" pitchFamily="34" charset="0"/>
              </a:rPr>
              <a:t>Panther - http://www.pantherdb.org/</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83976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sz="2800" dirty="0">
              <a:latin typeface="Arial" panose="020B0604020202020204" pitchFamily="34" charset="0"/>
              <a:cs typeface="Arial" panose="020B0604020202020204" pitchFamily="34" charset="0"/>
            </a:endParaRPr>
          </a:p>
        </p:txBody>
      </p:sp>
      <p:pic>
        <p:nvPicPr>
          <p:cNvPr id="11" name="내용 개체 틀 10"/>
          <p:cNvPicPr>
            <a:picLocks noGrp="1" noChangeAspect="1"/>
          </p:cNvPicPr>
          <p:nvPr>
            <p:ph idx="1"/>
          </p:nvPr>
        </p:nvPicPr>
        <p:blipFill>
          <a:blip r:embed="rId2"/>
          <a:stretch>
            <a:fillRect/>
          </a:stretch>
        </p:blipFill>
        <p:spPr>
          <a:xfrm>
            <a:off x="2419350" y="2644485"/>
            <a:ext cx="6846462" cy="4176714"/>
          </a:xfrm>
          <a:prstGeom prst="rect">
            <a:avLst/>
          </a:prstGeom>
        </p:spPr>
      </p:pic>
      <p:sp>
        <p:nvSpPr>
          <p:cNvPr id="12" name="아래쪽 화살표 11"/>
          <p:cNvSpPr/>
          <p:nvPr/>
        </p:nvSpPr>
        <p:spPr>
          <a:xfrm rot="10800000">
            <a:off x="2992816" y="3221135"/>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3" name="TextBox 2"/>
          <p:cNvSpPr txBox="1"/>
          <p:nvPr/>
        </p:nvSpPr>
        <p:spPr>
          <a:xfrm>
            <a:off x="913121" y="1761721"/>
            <a:ext cx="11418510" cy="1200329"/>
          </a:xfrm>
          <a:prstGeom prst="rect">
            <a:avLst/>
          </a:prstGeom>
          <a:noFill/>
        </p:spPr>
        <p:txBody>
          <a:bodyPr wrap="none" rtlCol="0">
            <a:spAutoFit/>
          </a:bodyPr>
          <a:lstStyle/>
          <a:p>
            <a:r>
              <a:rPr lang="en-US" altLang="ko-KR" dirty="0">
                <a:latin typeface="Arial" panose="020B0604020202020204" pitchFamily="34" charset="0"/>
                <a:cs typeface="Arial" panose="020B0604020202020204" pitchFamily="34" charset="0"/>
              </a:rPr>
              <a:t>deseq2 </a:t>
            </a:r>
            <a:r>
              <a:rPr lang="ko-KR" altLang="en-US" dirty="0">
                <a:latin typeface="Arial" panose="020B0604020202020204" pitchFamily="34" charset="0"/>
                <a:cs typeface="Arial" panose="020B0604020202020204" pitchFamily="34" charset="0"/>
              </a:rPr>
              <a:t>결과에서 </a:t>
            </a:r>
            <a:r>
              <a:rPr lang="en-US" altLang="ko-KR" dirty="0">
                <a:latin typeface="Arial" panose="020B0604020202020204" pitchFamily="34" charset="0"/>
                <a:cs typeface="Arial" panose="020B0604020202020204" pitchFamily="34" charset="0"/>
              </a:rPr>
              <a:t>Fold change </a:t>
            </a:r>
            <a:r>
              <a:rPr lang="ko-KR" altLang="en-US" dirty="0">
                <a:latin typeface="Arial" panose="020B0604020202020204" pitchFamily="34" charset="0"/>
                <a:cs typeface="Arial" panose="020B0604020202020204" pitchFamily="34" charset="0"/>
              </a:rPr>
              <a:t>값이 큰  </a:t>
            </a:r>
            <a:r>
              <a:rPr lang="en-US" altLang="ko-KR" b="1" dirty="0">
                <a:solidFill>
                  <a:srgbClr val="FF0000"/>
                </a:solidFill>
                <a:latin typeface="Arial" panose="020B0604020202020204" pitchFamily="34" charset="0"/>
                <a:cs typeface="Arial" panose="020B0604020202020204" pitchFamily="34" charset="0"/>
              </a:rPr>
              <a:t>Day 24</a:t>
            </a:r>
            <a:r>
              <a:rPr lang="ko-KR" altLang="en-US" dirty="0">
                <a:latin typeface="Arial" panose="020B0604020202020204" pitchFamily="34" charset="0"/>
                <a:cs typeface="Arial" panose="020B0604020202020204" pitchFamily="34" charset="0"/>
              </a:rPr>
              <a:t>에서 유의미한 </a:t>
            </a:r>
            <a:r>
              <a:rPr lang="en-US" altLang="ko-KR" dirty="0">
                <a:latin typeface="Arial" panose="020B0604020202020204" pitchFamily="34" charset="0"/>
                <a:cs typeface="Arial" panose="020B0604020202020204" pitchFamily="34" charset="0"/>
              </a:rPr>
              <a:t>gene list</a:t>
            </a:r>
            <a:r>
              <a:rPr lang="ko-KR" altLang="en-US" dirty="0">
                <a:latin typeface="Arial" panose="020B0604020202020204" pitchFamily="34" charset="0"/>
                <a:cs typeface="Arial" panose="020B0604020202020204" pitchFamily="34" charset="0"/>
              </a:rPr>
              <a:t>로 실습을 진행하겠습니다</a:t>
            </a:r>
            <a:r>
              <a:rPr lang="en-US" altLang="ko-KR" dirty="0">
                <a:latin typeface="Arial" panose="020B0604020202020204" pitchFamily="34" charset="0"/>
                <a:cs typeface="Arial" panose="020B0604020202020204" pitchFamily="34" charset="0"/>
              </a:rPr>
              <a:t>.</a:t>
            </a:r>
          </a:p>
          <a:p>
            <a:r>
              <a:rPr lang="en-US" altLang="ko-KR" dirty="0">
                <a:latin typeface="Arial" panose="020B0604020202020204" pitchFamily="34" charset="0"/>
                <a:cs typeface="Arial" panose="020B0604020202020204" pitchFamily="34" charset="0"/>
              </a:rPr>
              <a:t>Day 24</a:t>
            </a:r>
            <a:r>
              <a:rPr lang="ko-KR" altLang="en-US" dirty="0">
                <a:latin typeface="Arial" panose="020B0604020202020204" pitchFamily="34" charset="0"/>
                <a:cs typeface="Arial" panose="020B0604020202020204" pitchFamily="34" charset="0"/>
              </a:rPr>
              <a:t>에서 </a:t>
            </a:r>
            <a:r>
              <a:rPr lang="en-US" altLang="ko-KR" dirty="0">
                <a:latin typeface="Arial" panose="020B0604020202020204" pitchFamily="34" charset="0"/>
                <a:cs typeface="Arial" panose="020B0604020202020204" pitchFamily="34" charset="0"/>
              </a:rPr>
              <a:t>deseq2 </a:t>
            </a:r>
            <a:r>
              <a:rPr lang="ko-KR" altLang="en-US" dirty="0">
                <a:latin typeface="Arial" panose="020B0604020202020204" pitchFamily="34" charset="0"/>
                <a:cs typeface="Arial" panose="020B0604020202020204" pitchFamily="34" charset="0"/>
              </a:rPr>
              <a:t>결과 </a:t>
            </a:r>
            <a:r>
              <a:rPr lang="en-US" altLang="ko-KR" dirty="0">
                <a:latin typeface="Arial" panose="020B0604020202020204" pitchFamily="34" charset="0"/>
                <a:cs typeface="Arial" panose="020B0604020202020204" pitchFamily="34" charset="0"/>
              </a:rPr>
              <a:t>(</a:t>
            </a:r>
            <a:r>
              <a:rPr lang="en-US" altLang="ko-KR" dirty="0" err="1">
                <a:latin typeface="Arial" panose="020B0604020202020204" pitchFamily="34" charset="0"/>
                <a:cs typeface="Arial" panose="020B0604020202020204" pitchFamily="34" charset="0"/>
              </a:rPr>
              <a:t>padj</a:t>
            </a:r>
            <a:r>
              <a:rPr lang="ko-KR" altLang="en-US" dirty="0">
                <a:latin typeface="Arial" panose="020B0604020202020204" pitchFamily="34" charset="0"/>
                <a:cs typeface="Arial" panose="020B0604020202020204" pitchFamily="34" charset="0"/>
              </a:rPr>
              <a:t>가 </a:t>
            </a:r>
            <a:r>
              <a:rPr lang="en-US" altLang="ko-KR" dirty="0">
                <a:latin typeface="Arial" panose="020B0604020202020204" pitchFamily="34" charset="0"/>
                <a:cs typeface="Arial" panose="020B0604020202020204" pitchFamily="34" charset="0"/>
              </a:rPr>
              <a:t>0.05</a:t>
            </a:r>
            <a:r>
              <a:rPr lang="ko-KR" altLang="en-US" dirty="0">
                <a:latin typeface="Arial" panose="020B0604020202020204" pitchFamily="34" charset="0"/>
                <a:cs typeface="Arial" panose="020B0604020202020204" pitchFamily="34" charset="0"/>
              </a:rPr>
              <a:t>이하 이며</a:t>
            </a:r>
            <a:r>
              <a:rPr lang="en-US" altLang="ko-KR" dirty="0">
                <a:latin typeface="Arial" panose="020B0604020202020204" pitchFamily="34" charset="0"/>
                <a:cs typeface="Arial" panose="020B0604020202020204" pitchFamily="34" charset="0"/>
              </a:rPr>
              <a:t> </a:t>
            </a:r>
            <a:r>
              <a:rPr lang="en-US" altLang="ko-KR" dirty="0" err="1">
                <a:latin typeface="Arial" panose="020B0604020202020204" pitchFamily="34" charset="0"/>
                <a:cs typeface="Arial" panose="020B0604020202020204" pitchFamily="34" charset="0"/>
              </a:rPr>
              <a:t>logFC</a:t>
            </a:r>
            <a:r>
              <a:rPr lang="en-US" altLang="ko-KR" dirty="0">
                <a:latin typeface="Arial" panose="020B0604020202020204" pitchFamily="34" charset="0"/>
                <a:cs typeface="Arial" panose="020B0604020202020204" pitchFamily="34" charset="0"/>
              </a:rPr>
              <a:t> -2 </a:t>
            </a:r>
            <a:r>
              <a:rPr lang="ko-KR" altLang="en-US" dirty="0">
                <a:latin typeface="Arial" panose="020B0604020202020204" pitchFamily="34" charset="0"/>
                <a:cs typeface="Arial" panose="020B0604020202020204" pitchFamily="34" charset="0"/>
              </a:rPr>
              <a:t>보다 작은 </a:t>
            </a:r>
            <a:r>
              <a:rPr lang="en-US" altLang="ko-KR" dirty="0">
                <a:latin typeface="Arial" panose="020B0604020202020204" pitchFamily="34" charset="0"/>
                <a:cs typeface="Arial" panose="020B0604020202020204" pitchFamily="34" charset="0"/>
              </a:rPr>
              <a:t>)</a:t>
            </a:r>
            <a:r>
              <a:rPr lang="ko-KR" altLang="en-US" dirty="0">
                <a:latin typeface="Arial" panose="020B0604020202020204" pitchFamily="34" charset="0"/>
                <a:cs typeface="Arial" panose="020B0604020202020204" pitchFamily="34" charset="0"/>
              </a:rPr>
              <a:t> 유전자들만 추출해서 사용을 하겠습니다</a:t>
            </a:r>
            <a:r>
              <a:rPr lang="en-US" altLang="ko-KR" dirty="0">
                <a:latin typeface="Arial" panose="020B0604020202020204" pitchFamily="34" charset="0"/>
                <a:cs typeface="Arial" panose="020B0604020202020204" pitchFamily="34" charset="0"/>
              </a:rPr>
              <a:t>.</a:t>
            </a:r>
            <a:br>
              <a:rPr lang="en-US" altLang="ko-KR" dirty="0">
                <a:latin typeface="Arial" panose="020B0604020202020204" pitchFamily="34" charset="0"/>
                <a:cs typeface="Arial" panose="020B0604020202020204" pitchFamily="34" charset="0"/>
              </a:rPr>
            </a:br>
            <a:r>
              <a:rPr lang="en-US" altLang="ko-KR" dirty="0" err="1">
                <a:latin typeface="Arial" panose="020B0604020202020204" pitchFamily="34" charset="0"/>
                <a:cs typeface="Arial" panose="020B0604020202020204" pitchFamily="34" charset="0"/>
              </a:rPr>
              <a:t>GCTfh</a:t>
            </a:r>
            <a:r>
              <a:rPr lang="en-US" altLang="ko-KR" dirty="0">
                <a:latin typeface="Arial" panose="020B0604020202020204" pitchFamily="34" charset="0"/>
                <a:cs typeface="Arial" panose="020B0604020202020204" pitchFamily="34" charset="0"/>
              </a:rPr>
              <a:t>-like cell</a:t>
            </a:r>
            <a:r>
              <a:rPr lang="ko-KR" altLang="en-US" dirty="0">
                <a:latin typeface="Arial" panose="020B0604020202020204" pitchFamily="34" charset="0"/>
                <a:cs typeface="Arial" panose="020B0604020202020204" pitchFamily="34" charset="0"/>
              </a:rPr>
              <a:t>에서 </a:t>
            </a:r>
            <a:r>
              <a:rPr lang="en-US" altLang="ko-KR" dirty="0">
                <a:latin typeface="Arial" panose="020B0604020202020204" pitchFamily="34" charset="0"/>
                <a:cs typeface="Arial" panose="020B0604020202020204" pitchFamily="34" charset="0"/>
              </a:rPr>
              <a:t>up regulation </a:t>
            </a:r>
            <a:r>
              <a:rPr lang="ko-KR" altLang="en-US" dirty="0">
                <a:latin typeface="Arial" panose="020B0604020202020204" pitchFamily="34" charset="0"/>
                <a:cs typeface="Arial" panose="020B0604020202020204" pitchFamily="34" charset="0"/>
              </a:rPr>
              <a:t>되는 유전자들과 연관된 </a:t>
            </a:r>
            <a:r>
              <a:rPr lang="en-US" altLang="ko-KR" dirty="0">
                <a:latin typeface="Arial" panose="020B0604020202020204" pitchFamily="34" charset="0"/>
                <a:cs typeface="Arial" panose="020B0604020202020204" pitchFamily="34" charset="0"/>
              </a:rPr>
              <a:t>GO Term</a:t>
            </a:r>
          </a:p>
          <a:p>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2471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D30CFB75-0B46-46D9-90DD-FCF414E4977C}"/>
              </a:ext>
            </a:extLst>
          </p:cNvPr>
          <p:cNvPicPr>
            <a:picLocks noChangeAspect="1"/>
          </p:cNvPicPr>
          <p:nvPr/>
        </p:nvPicPr>
        <p:blipFill>
          <a:blip r:embed="rId2"/>
          <a:stretch>
            <a:fillRect/>
          </a:stretch>
        </p:blipFill>
        <p:spPr>
          <a:xfrm>
            <a:off x="5988308" y="1084608"/>
            <a:ext cx="1942584" cy="5641759"/>
          </a:xfrm>
          <a:prstGeom prst="rect">
            <a:avLst/>
          </a:prstGeom>
        </p:spPr>
      </p:pic>
      <p:sp>
        <p:nvSpPr>
          <p:cNvPr id="2" name="제목 1"/>
          <p:cNvSpPr>
            <a:spLocks noGrp="1"/>
          </p:cNvSpPr>
          <p:nvPr>
            <p:ph type="title"/>
          </p:nvPr>
        </p:nvSpPr>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dirty="0">
              <a:latin typeface="Arial" panose="020B0604020202020204" pitchFamily="34" charset="0"/>
              <a:cs typeface="Arial" panose="020B0604020202020204" pitchFamily="34" charset="0"/>
            </a:endParaRPr>
          </a:p>
        </p:txBody>
      </p:sp>
      <p:sp>
        <p:nvSpPr>
          <p:cNvPr id="12" name="아래쪽 화살표 11"/>
          <p:cNvSpPr/>
          <p:nvPr/>
        </p:nvSpPr>
        <p:spPr>
          <a:xfrm rot="5400000">
            <a:off x="7363090" y="2501057"/>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8" name="아래쪽 화살표 7"/>
          <p:cNvSpPr/>
          <p:nvPr/>
        </p:nvSpPr>
        <p:spPr>
          <a:xfrm rot="3512528">
            <a:off x="6835610" y="6218620"/>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10" name="아래쪽 화살표 9"/>
          <p:cNvSpPr/>
          <p:nvPr/>
        </p:nvSpPr>
        <p:spPr>
          <a:xfrm rot="5400000">
            <a:off x="6953163" y="5582491"/>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6" name="직사각형 5"/>
          <p:cNvSpPr/>
          <p:nvPr/>
        </p:nvSpPr>
        <p:spPr>
          <a:xfrm>
            <a:off x="5728213" y="4286236"/>
            <a:ext cx="2334572" cy="4445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7C132BF-04FE-4A0C-BAD5-4874BB3EE044}"/>
              </a:ext>
            </a:extLst>
          </p:cNvPr>
          <p:cNvSpPr txBox="1"/>
          <p:nvPr/>
        </p:nvSpPr>
        <p:spPr>
          <a:xfrm>
            <a:off x="7930892" y="2312784"/>
            <a:ext cx="5462716" cy="646331"/>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Paste genes in </a:t>
            </a:r>
            <a:r>
              <a:rPr lang="en-US" altLang="ko-KR" b="1" dirty="0">
                <a:solidFill>
                  <a:srgbClr val="FF0000"/>
                </a:solidFill>
                <a:latin typeface="Arial" panose="020B0604020202020204" pitchFamily="34" charset="0"/>
                <a:cs typeface="Arial" panose="020B0604020202020204" pitchFamily="34" charset="0"/>
              </a:rPr>
              <a:t>Day  24 </a:t>
            </a:r>
          </a:p>
          <a:p>
            <a:r>
              <a:rPr lang="en-US" altLang="ko-KR" dirty="0">
                <a:latin typeface="Arial" panose="020B0604020202020204" pitchFamily="34" charset="0"/>
                <a:cs typeface="Arial" panose="020B0604020202020204" pitchFamily="34" charset="0"/>
              </a:rPr>
              <a:t>( </a:t>
            </a:r>
            <a:r>
              <a:rPr lang="en-US" altLang="ko-KR" dirty="0" err="1">
                <a:latin typeface="Arial" panose="020B0604020202020204" pitchFamily="34" charset="0"/>
                <a:cs typeface="Arial" panose="020B0604020202020204" pitchFamily="34" charset="0"/>
              </a:rPr>
              <a:t>padj</a:t>
            </a:r>
            <a:r>
              <a:rPr lang="en-US" altLang="ko-KR" dirty="0">
                <a:latin typeface="Arial" panose="020B0604020202020204" pitchFamily="34" charset="0"/>
                <a:cs typeface="Arial" panose="020B0604020202020204" pitchFamily="34" charset="0"/>
              </a:rPr>
              <a:t> (&lt;0.05) and (log2FC &lt;-2 ) </a:t>
            </a:r>
          </a:p>
        </p:txBody>
      </p:sp>
      <p:sp>
        <p:nvSpPr>
          <p:cNvPr id="13" name="TextBox 12">
            <a:extLst>
              <a:ext uri="{FF2B5EF4-FFF2-40B4-BE49-F238E27FC236}">
                <a16:creationId xmlns:a16="http://schemas.microsoft.com/office/drawing/2014/main" id="{3325B943-446F-4ACC-9424-5A487B72F510}"/>
              </a:ext>
            </a:extLst>
          </p:cNvPr>
          <p:cNvSpPr txBox="1"/>
          <p:nvPr/>
        </p:nvSpPr>
        <p:spPr>
          <a:xfrm>
            <a:off x="8190987" y="4275352"/>
            <a:ext cx="2734928" cy="369332"/>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Select type</a:t>
            </a:r>
            <a:endParaRPr lang="ko-KR" altLang="en-US" dirty="0">
              <a:latin typeface="Arial" panose="020B0604020202020204" pitchFamily="34" charset="0"/>
              <a:cs typeface="Arial" panose="020B0604020202020204" pitchFamily="34" charset="0"/>
            </a:endParaRPr>
          </a:p>
        </p:txBody>
      </p:sp>
      <p:sp>
        <p:nvSpPr>
          <p:cNvPr id="11" name="TextBox 10"/>
          <p:cNvSpPr txBox="1"/>
          <p:nvPr/>
        </p:nvSpPr>
        <p:spPr>
          <a:xfrm>
            <a:off x="1701800" y="4441484"/>
            <a:ext cx="184731" cy="369332"/>
          </a:xfrm>
          <a:prstGeom prst="rect">
            <a:avLst/>
          </a:prstGeom>
          <a:noFill/>
        </p:spPr>
        <p:txBody>
          <a:bodyPr wrap="none" rtlCol="0">
            <a:spAutoFit/>
          </a:bodyPr>
          <a:lstStyle/>
          <a:p>
            <a:endParaRPr lang="ko-KR" altLang="en-US" dirty="0"/>
          </a:p>
        </p:txBody>
      </p:sp>
      <p:sp>
        <p:nvSpPr>
          <p:cNvPr id="22" name="TextBox 21"/>
          <p:cNvSpPr txBox="1"/>
          <p:nvPr/>
        </p:nvSpPr>
        <p:spPr>
          <a:xfrm>
            <a:off x="256760" y="1532995"/>
            <a:ext cx="5830442" cy="5262979"/>
          </a:xfrm>
          <a:prstGeom prst="rect">
            <a:avLst/>
          </a:prstGeom>
          <a:noFill/>
        </p:spPr>
        <p:txBody>
          <a:bodyPr wrap="none" rtlCol="0">
            <a:spAutoFit/>
          </a:bodyPr>
          <a:lstStyle/>
          <a:p>
            <a:r>
              <a:rPr lang="en-US" altLang="ko-KR" sz="800" dirty="0"/>
              <a:t>ENSMUSG00000045273 ENSMUSG00000041219 ENSMUSG00000015880 ENSMUSG00000047534 ENSMUSG00000026700</a:t>
            </a:r>
          </a:p>
          <a:p>
            <a:r>
              <a:rPr lang="en-US" altLang="ko-KR" sz="800" dirty="0"/>
              <a:t>ENSMUSG00000028064 ENSMUSG00000085603 ENSMUSG00000017716 ENSMUSG00000005233 ENSMUSG00000042064</a:t>
            </a:r>
          </a:p>
          <a:p>
            <a:r>
              <a:rPr lang="en-US" altLang="ko-KR" sz="800" dirty="0"/>
              <a:t>ENSMUSG00000027654 ENSMUSG00000072082 ENSMUSG00000022385 ENSMUSG00000026068 ENSMUSG00000030589</a:t>
            </a:r>
          </a:p>
          <a:p>
            <a:r>
              <a:rPr lang="en-US" altLang="ko-KR" sz="800" dirty="0"/>
              <a:t>ENSMUSG00000040703 ENSMUSG00000074673 ENSMUSG00000026669 ENSMUSG00000012443 ENSMUSG00000031262</a:t>
            </a:r>
          </a:p>
          <a:p>
            <a:r>
              <a:rPr lang="en-US" altLang="ko-KR" sz="800" dirty="0"/>
              <a:t>ENSMUSG00000053897 ENSMUSG00000074476 ENSMUSG00000035455 ENSMUSG00000022033 ENSMUSG00000039831</a:t>
            </a:r>
          </a:p>
          <a:p>
            <a:r>
              <a:rPr lang="en-US" altLang="ko-KR" sz="800" dirty="0"/>
              <a:t>ENSMUSG00000022489 ENSMUSG00000002228 ENSMUSG00000057286 ENSMUSG00000038379 ENSMUSG00000035275</a:t>
            </a:r>
          </a:p>
          <a:p>
            <a:r>
              <a:rPr lang="en-US" altLang="ko-KR" sz="800" dirty="0"/>
              <a:t>ENSMUSG00000030677 ENSMUSG00000036223 ENSMUSG00000027469 ENSMUSG00000032113 ENSMUSG00000044258</a:t>
            </a:r>
          </a:p>
          <a:p>
            <a:r>
              <a:rPr lang="en-US" altLang="ko-KR" sz="800" dirty="0"/>
              <a:t>ENSMUSG00000097418 ENSMUSG00000041235 ENSMUSG00000020330 ENSMUSG00000028718 ENSMUSG00000041064</a:t>
            </a:r>
          </a:p>
          <a:p>
            <a:r>
              <a:rPr lang="en-US" altLang="ko-KR" sz="800" dirty="0"/>
              <a:t>ENSMUSG00000020185 ENSMUSG00000033952 ENSMUSG00000039748 ENSMUSG00000040658 ENSMUSG00000009628</a:t>
            </a:r>
          </a:p>
          <a:p>
            <a:r>
              <a:rPr lang="en-US" altLang="ko-KR" sz="800" dirty="0"/>
              <a:t>ENSMUSG00000031391 ENSMUSG00000097993 ENSMUSG00000028885 ENSMUSG00000025574 ENSMUSG00000053977</a:t>
            </a:r>
          </a:p>
          <a:p>
            <a:r>
              <a:rPr lang="en-US" altLang="ko-KR" sz="800" dirty="0"/>
              <a:t>ENSMUSG00000006398 ENSMUSG00000090086 ENSMUSG00000026070 ENSMUSG00000021697 ENSMUSG00000027489</a:t>
            </a:r>
          </a:p>
          <a:p>
            <a:r>
              <a:rPr lang="en-US" altLang="ko-KR" sz="800" dirty="0"/>
              <a:t>ENSMUSG00000037313 ENSMUSG00000023940 ENSMUSG00000037944 ENSMUSG00000001403 ENSMUSG00000087060</a:t>
            </a:r>
          </a:p>
          <a:p>
            <a:r>
              <a:rPr lang="en-US" altLang="ko-KR" sz="800" dirty="0"/>
              <a:t>ENSMUSG00000028587 ENSMUSG00000042385 ENSMUSG00000024056 ENSMUSG00000068101 ENSMUSG00000018341</a:t>
            </a:r>
          </a:p>
          <a:p>
            <a:r>
              <a:rPr lang="en-US" altLang="ko-KR" sz="800" dirty="0"/>
              <a:t>ENSMUSG00000048922 ENSMUSG00000040829 ENSMUSG00000026683 ENSMUSG00000037725 ENSMUSG00000018428</a:t>
            </a:r>
          </a:p>
          <a:p>
            <a:r>
              <a:rPr lang="en-US" altLang="ko-KR" sz="800" dirty="0"/>
              <a:t>ENSMUSG00000025154 ENSMUSG00000022322 ENSMUSG00000030268 ENSMUSG00000028678 ENSMUSG00000038354</a:t>
            </a:r>
          </a:p>
          <a:p>
            <a:r>
              <a:rPr lang="en-US" altLang="ko-KR" sz="800" dirty="0"/>
              <a:t>ENSMUSG00000026715 ENSMUSG00000027496 ENSMUSG00000058945 ENSMUSG00000027379 ENSMUSG00000097838</a:t>
            </a:r>
          </a:p>
          <a:p>
            <a:r>
              <a:rPr lang="en-US" altLang="ko-KR" sz="800" dirty="0"/>
              <a:t>ENSMUSG00000042029 ENSMUSG00000002835 ENSMUSG00000020914 ENSMUSG00000011256 ENSMUSG00000023045</a:t>
            </a:r>
          </a:p>
          <a:p>
            <a:r>
              <a:rPr lang="en-US" altLang="ko-KR" sz="800" dirty="0"/>
              <a:t>ENSMUSG00000026622 ENSMUSG00000028832 ENSMUSG00000004661 ENSMUSG00000046179 ENSMUSG00000097136</a:t>
            </a:r>
          </a:p>
          <a:p>
            <a:r>
              <a:rPr lang="en-US" altLang="ko-KR" sz="800" dirty="0"/>
              <a:t>ENSMUSG00000003779 ENSMUSG00000030867 ENSMUSG00000035683 ENSMUSG00000002055 ENSMUSG00000096991</a:t>
            </a:r>
          </a:p>
          <a:p>
            <a:r>
              <a:rPr lang="en-US" altLang="ko-KR" sz="800" dirty="0"/>
              <a:t>ENSMUSG00000023348 ENSMUSG00000034394 ENSMUSG00000001517 ENSMUSG00000033826 ENSMUSG00000041782</a:t>
            </a:r>
          </a:p>
          <a:p>
            <a:r>
              <a:rPr lang="en-US" altLang="ko-KR" sz="800" dirty="0"/>
              <a:t>ENSMUSG00000028873 ENSMUSG00000031004 ENSMUSG00000027323 ENSMUSG00000032578 ENSMUSG00000054672</a:t>
            </a:r>
          </a:p>
          <a:p>
            <a:r>
              <a:rPr lang="en-US" altLang="ko-KR" sz="800" dirty="0"/>
              <a:t>ENSMUSG00000019214 ENSMUSG00000039395 ENSMUSG00000029516 ENSMUSG00000019992 ENSMUSG00000016024</a:t>
            </a:r>
          </a:p>
          <a:p>
            <a:r>
              <a:rPr lang="en-US" altLang="ko-KR" sz="800" dirty="0"/>
              <a:t>ENSMUSG00000070691 ENSMUSG00000026728 ENSMUSG00000041220 ENSMUSG00000069911 ENSMUSG00000058290</a:t>
            </a:r>
          </a:p>
          <a:p>
            <a:r>
              <a:rPr lang="en-US" altLang="ko-KR" sz="800" dirty="0"/>
              <a:t>ENSMUSG00000027326 ENSMUSG00000034773 ENSMUSG00000079388 ENSMUSG00000078521 ENSMUSG00000050503</a:t>
            </a:r>
          </a:p>
          <a:p>
            <a:r>
              <a:rPr lang="en-US" altLang="ko-KR" sz="800" dirty="0"/>
              <a:t>ENSMUSG00000086324 ENSMUSG00000044201 ENSMUSG00000034206 ENSMUSG00000039396 ENSMUSG00000042489</a:t>
            </a:r>
          </a:p>
          <a:p>
            <a:r>
              <a:rPr lang="en-US" altLang="ko-KR" sz="800" dirty="0"/>
              <a:t>ENSMUSG00000030346 ENSMUSG00000026989 ENSMUSG00000020649 ENSMUSG00000046341 ENSMUSG00000027463</a:t>
            </a:r>
          </a:p>
          <a:p>
            <a:r>
              <a:rPr lang="en-US" altLang="ko-KR" sz="800" dirty="0"/>
              <a:t>ENSMUSG00000098178 ENSMUSG00000097971 ENSMUSG00000034329 ENSMUSG00000072980 ENSMUSG00000026765</a:t>
            </a:r>
          </a:p>
          <a:p>
            <a:r>
              <a:rPr lang="en-US" altLang="ko-KR" sz="800" dirty="0"/>
              <a:t>ENSMUSG00000024989 ENSMUSG00000038943 ENSMUSG00000064179 ENSMUSG00000020897 ENSMUSG00000032373</a:t>
            </a:r>
          </a:p>
          <a:p>
            <a:r>
              <a:rPr lang="en-US" altLang="ko-KR" sz="800" dirty="0"/>
              <a:t>ENSMUSG00000093098 ENSMUSG00000027583 ENSMUSG00000018340 ENSMUSG00000051378 ENSMUSG00000000530</a:t>
            </a:r>
          </a:p>
          <a:p>
            <a:r>
              <a:rPr lang="en-US" altLang="ko-KR" sz="800" dirty="0"/>
              <a:t>ENSMUSG00000001228 ENSMUSG00000026749 ENSMUSG00000017861 ENSMUSG00000007080 ENSMUSG00000085274</a:t>
            </a:r>
          </a:p>
          <a:p>
            <a:r>
              <a:rPr lang="en-US" altLang="ko-KR" sz="800" dirty="0"/>
              <a:t>ENSMUSG00000048327 ENSMUSG00000017499 ENSMUSG00000020808 ENSMUSG00000003418 ENSMUSG00000093668</a:t>
            </a:r>
          </a:p>
          <a:p>
            <a:r>
              <a:rPr lang="en-US" altLang="ko-KR" sz="800" dirty="0"/>
              <a:t>ENSMUSG00000026077 ENSMUSG00000019942 ENSMUSG00000021485 ENSMUSG00000058773 ENSMUSG00000018830</a:t>
            </a:r>
          </a:p>
          <a:p>
            <a:r>
              <a:rPr lang="en-US" altLang="ko-KR" sz="800" dirty="0"/>
              <a:t>ENSMUSG00000087141 ENSMUSG00000022034 ENSMUSG00000021965 ENSMUSG00000032011 ENSMUSG00000097289</a:t>
            </a:r>
          </a:p>
          <a:p>
            <a:r>
              <a:rPr lang="en-US" altLang="ko-KR" sz="800" dirty="0"/>
              <a:t>ENSMUSG00000055044 ENSMUSG00000034883 ENSMUSG00000027306 ENSMUSG00000045328 ENSMUSG00000028150</a:t>
            </a:r>
          </a:p>
          <a:p>
            <a:r>
              <a:rPr lang="en-US" altLang="ko-KR" sz="800" dirty="0"/>
              <a:t>ENSMUSG00000024791 ENSMUSG00000020974 ENSMUSG00000000386 ENSMUSG00000040204 ENSMUSG00000021587</a:t>
            </a:r>
          </a:p>
          <a:p>
            <a:r>
              <a:rPr lang="en-US" altLang="ko-KR" sz="800" dirty="0"/>
              <a:t>ENSMUSG00000033949 ENSMUSG00000014778 ENSMUSG00000026955 ENSMUSG00000027490 ENSMUSG00000087670</a:t>
            </a:r>
          </a:p>
          <a:p>
            <a:r>
              <a:rPr lang="en-US" altLang="ko-KR" sz="800" dirty="0"/>
              <a:t>ENSMUSG00000029581 ENSMUSG00000023505 ENSMUSG00000003534 ENSMUSG00000034156 ENSMUSG00000024084</a:t>
            </a:r>
          </a:p>
          <a:p>
            <a:r>
              <a:rPr lang="en-US" altLang="ko-KR" sz="800" dirty="0"/>
              <a:t>ENSMUSG00000036777 ENSMUSG00000034311 ENSMUSG00000026605 ENSMUSG00000036882 ENSMUSG00000000037</a:t>
            </a:r>
          </a:p>
          <a:p>
            <a:r>
              <a:rPr lang="en-US" altLang="ko-KR" sz="800" dirty="0"/>
              <a:t>ENSMUSG00000032218 ENSMUSG00000027715 ENSMUSG00000028702 ENSMUSG00000053702 ENSMUSG00000046971</a:t>
            </a:r>
          </a:p>
          <a:p>
            <a:r>
              <a:rPr lang="en-US" altLang="ko-KR" sz="800" dirty="0"/>
              <a:t>ENSMUSG00000026603 ENSMUSG00000027720 ENSMUSG00000025366 ENSMUSG00000031802 ENSMUSG00000028332</a:t>
            </a:r>
          </a:p>
          <a:p>
            <a:r>
              <a:rPr lang="en-US" altLang="ko-KR" sz="800" dirty="0"/>
              <a:t>ENSMUSG00000028031</a:t>
            </a:r>
          </a:p>
          <a:p>
            <a:r>
              <a:rPr lang="en-US" altLang="ko-KR" sz="800" dirty="0"/>
              <a:t>ENSMUSG00000094628</a:t>
            </a:r>
          </a:p>
        </p:txBody>
      </p:sp>
      <p:sp>
        <p:nvSpPr>
          <p:cNvPr id="23" name="TextBox 22"/>
          <p:cNvSpPr txBox="1"/>
          <p:nvPr/>
        </p:nvSpPr>
        <p:spPr>
          <a:xfrm>
            <a:off x="7474831" y="2087005"/>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1</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
        <p:nvSpPr>
          <p:cNvPr id="24" name="TextBox 23"/>
          <p:cNvSpPr txBox="1"/>
          <p:nvPr/>
        </p:nvSpPr>
        <p:spPr>
          <a:xfrm>
            <a:off x="7930270" y="3648220"/>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2</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
        <p:nvSpPr>
          <p:cNvPr id="25" name="TextBox 24"/>
          <p:cNvSpPr txBox="1"/>
          <p:nvPr/>
        </p:nvSpPr>
        <p:spPr>
          <a:xfrm>
            <a:off x="7330305" y="5440227"/>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3</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
        <p:nvSpPr>
          <p:cNvPr id="26" name="TextBox 25"/>
          <p:cNvSpPr txBox="1"/>
          <p:nvPr/>
        </p:nvSpPr>
        <p:spPr>
          <a:xfrm>
            <a:off x="7198412" y="6057933"/>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4</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Tree>
    <p:extLst>
      <p:ext uri="{BB962C8B-B14F-4D97-AF65-F5344CB8AC3E}">
        <p14:creationId xmlns:p14="http://schemas.microsoft.com/office/powerpoint/2010/main" val="32317416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stretch>
            <a:fillRect/>
          </a:stretch>
        </p:blipFill>
        <p:spPr>
          <a:xfrm>
            <a:off x="1790700" y="1681687"/>
            <a:ext cx="7924800" cy="4773543"/>
          </a:xfrm>
          <a:prstGeom prst="rect">
            <a:avLst/>
          </a:prstGeom>
        </p:spPr>
      </p:pic>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dirty="0"/>
          </a:p>
        </p:txBody>
      </p:sp>
      <p:sp>
        <p:nvSpPr>
          <p:cNvPr id="13" name="직사각형 12">
            <a:extLst>
              <a:ext uri="{FF2B5EF4-FFF2-40B4-BE49-F238E27FC236}">
                <a16:creationId xmlns:a16="http://schemas.microsoft.com/office/drawing/2014/main" id="{0250A97E-66D6-41A7-ACDF-0E685F2CDE28}"/>
              </a:ext>
            </a:extLst>
          </p:cNvPr>
          <p:cNvSpPr/>
          <p:nvPr/>
        </p:nvSpPr>
        <p:spPr>
          <a:xfrm>
            <a:off x="1553962" y="3187700"/>
            <a:ext cx="1849638" cy="2794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아래쪽 화살표 5"/>
          <p:cNvSpPr/>
          <p:nvPr/>
        </p:nvSpPr>
        <p:spPr>
          <a:xfrm>
            <a:off x="5212486" y="4729648"/>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7" name="TextBox 6"/>
          <p:cNvSpPr txBox="1"/>
          <p:nvPr/>
        </p:nvSpPr>
        <p:spPr>
          <a:xfrm>
            <a:off x="6220076" y="4552873"/>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1</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Tree>
    <p:extLst>
      <p:ext uri="{BB962C8B-B14F-4D97-AF65-F5344CB8AC3E}">
        <p14:creationId xmlns:p14="http://schemas.microsoft.com/office/powerpoint/2010/main" val="18711214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dirty="0"/>
          </a:p>
        </p:txBody>
      </p:sp>
      <p:sp>
        <p:nvSpPr>
          <p:cNvPr id="3" name="왼쪽 중괄호 2"/>
          <p:cNvSpPr/>
          <p:nvPr/>
        </p:nvSpPr>
        <p:spPr>
          <a:xfrm>
            <a:off x="1777777" y="1889413"/>
            <a:ext cx="327247" cy="4254211"/>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FF0000"/>
              </a:solidFill>
            </a:endParaRPr>
          </a:p>
        </p:txBody>
      </p:sp>
      <p:sp>
        <p:nvSpPr>
          <p:cNvPr id="4" name="TextBox 3"/>
          <p:cNvSpPr txBox="1"/>
          <p:nvPr/>
        </p:nvSpPr>
        <p:spPr>
          <a:xfrm>
            <a:off x="1" y="3150257"/>
            <a:ext cx="2019300" cy="923330"/>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Choose Ontology what you want to see</a:t>
            </a:r>
          </a:p>
        </p:txBody>
      </p:sp>
      <p:pic>
        <p:nvPicPr>
          <p:cNvPr id="10" name="그림 9"/>
          <p:cNvPicPr>
            <a:picLocks noChangeAspect="1"/>
          </p:cNvPicPr>
          <p:nvPr/>
        </p:nvPicPr>
        <p:blipFill>
          <a:blip r:embed="rId2"/>
          <a:stretch>
            <a:fillRect/>
          </a:stretch>
        </p:blipFill>
        <p:spPr>
          <a:xfrm>
            <a:off x="2247900" y="1690688"/>
            <a:ext cx="6248400" cy="4858131"/>
          </a:xfrm>
          <a:prstGeom prst="rect">
            <a:avLst/>
          </a:prstGeom>
        </p:spPr>
      </p:pic>
      <p:pic>
        <p:nvPicPr>
          <p:cNvPr id="8" name="그림 7"/>
          <p:cNvPicPr>
            <a:picLocks noChangeAspect="1"/>
          </p:cNvPicPr>
          <p:nvPr/>
        </p:nvPicPr>
        <p:blipFill>
          <a:blip r:embed="rId3"/>
          <a:stretch>
            <a:fillRect/>
          </a:stretch>
        </p:blipFill>
        <p:spPr>
          <a:xfrm>
            <a:off x="8639176" y="1803109"/>
            <a:ext cx="3292553" cy="895063"/>
          </a:xfrm>
          <a:prstGeom prst="rect">
            <a:avLst/>
          </a:prstGeom>
        </p:spPr>
      </p:pic>
      <p:sp>
        <p:nvSpPr>
          <p:cNvPr id="11" name="아래쪽 화살표 10"/>
          <p:cNvSpPr/>
          <p:nvPr/>
        </p:nvSpPr>
        <p:spPr>
          <a:xfrm rot="5400000">
            <a:off x="11109592" y="2116882"/>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5" name="TextBox 4"/>
          <p:cNvSpPr txBox="1"/>
          <p:nvPr/>
        </p:nvSpPr>
        <p:spPr>
          <a:xfrm>
            <a:off x="8639175" y="3924300"/>
            <a:ext cx="3292553" cy="923330"/>
          </a:xfrm>
          <a:prstGeom prst="rect">
            <a:avLst/>
          </a:prstGeom>
          <a:noFill/>
        </p:spPr>
        <p:txBody>
          <a:bodyPr wrap="square" rtlCol="0">
            <a:spAutoFit/>
          </a:bodyPr>
          <a:lstStyle/>
          <a:p>
            <a:r>
              <a:rPr lang="ko-KR" altLang="en-US" dirty="0"/>
              <a:t>현재 분석에서는 </a:t>
            </a:r>
            <a:r>
              <a:rPr lang="en-US" altLang="ko-KR" dirty="0"/>
              <a:t>default</a:t>
            </a:r>
            <a:r>
              <a:rPr lang="ko-KR" altLang="en-US" dirty="0"/>
              <a:t>로 정해진 </a:t>
            </a:r>
            <a:r>
              <a:rPr lang="en-US" altLang="ko-KR" dirty="0"/>
              <a:t>Gene ontology </a:t>
            </a:r>
            <a:r>
              <a:rPr lang="ko-KR" altLang="en-US" dirty="0"/>
              <a:t>로 실습을 진행을 하겠습니다</a:t>
            </a:r>
            <a:r>
              <a:rPr lang="en-US" altLang="ko-KR" dirty="0"/>
              <a:t>.</a:t>
            </a:r>
            <a:endParaRPr lang="ko-KR" altLang="en-US" dirty="0"/>
          </a:p>
        </p:txBody>
      </p:sp>
    </p:spTree>
    <p:extLst>
      <p:ext uri="{BB962C8B-B14F-4D97-AF65-F5344CB8AC3E}">
        <p14:creationId xmlns:p14="http://schemas.microsoft.com/office/powerpoint/2010/main" val="2415625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49C1E3-4122-B243-B512-4233F24FC4E2}"/>
              </a:ext>
            </a:extLst>
          </p:cNvPr>
          <p:cNvSpPr>
            <a:spLocks noGrp="1"/>
          </p:cNvSpPr>
          <p:nvPr>
            <p:ph type="title"/>
          </p:nvPr>
        </p:nvSpPr>
        <p:spPr/>
        <p:txBody>
          <a:bodyPr/>
          <a:lstStyle/>
          <a:p>
            <a:r>
              <a:rPr kumimoji="1" lang="en-US" altLang="ko-Kore-KR"/>
              <a:t>Gene Express Omnibus</a:t>
            </a:r>
            <a:r>
              <a:rPr kumimoji="1" lang="ko-KR" altLang="en-US"/>
              <a:t> </a:t>
            </a:r>
            <a:endParaRPr kumimoji="1" lang="ko-Kore-KR" altLang="en-US"/>
          </a:p>
        </p:txBody>
      </p:sp>
      <p:sp>
        <p:nvSpPr>
          <p:cNvPr id="3" name="텍스트 개체 틀 2">
            <a:extLst>
              <a:ext uri="{FF2B5EF4-FFF2-40B4-BE49-F238E27FC236}">
                <a16:creationId xmlns:a16="http://schemas.microsoft.com/office/drawing/2014/main" id="{4AD20522-BFD4-0B40-8850-8309A6706D3B}"/>
              </a:ext>
            </a:extLst>
          </p:cNvPr>
          <p:cNvSpPr>
            <a:spLocks noGrp="1"/>
          </p:cNvSpPr>
          <p:nvPr>
            <p:ph type="body" idx="1"/>
          </p:nvPr>
        </p:nvSpPr>
        <p:spPr/>
        <p:txBody>
          <a:bodyPr/>
          <a:lstStyle/>
          <a:p>
            <a:endParaRPr kumimoji="1" lang="ko-Kore-KR" altLang="en-US"/>
          </a:p>
        </p:txBody>
      </p:sp>
    </p:spTree>
    <p:extLst>
      <p:ext uri="{BB962C8B-B14F-4D97-AF65-F5344CB8AC3E}">
        <p14:creationId xmlns:p14="http://schemas.microsoft.com/office/powerpoint/2010/main" val="13688790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1228725" y="1935515"/>
            <a:ext cx="10125075" cy="4486275"/>
          </a:xfrm>
          <a:prstGeom prst="rect">
            <a:avLst/>
          </a:prstGeom>
        </p:spPr>
      </p:pic>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dirty="0"/>
          </a:p>
        </p:txBody>
      </p:sp>
      <p:cxnSp>
        <p:nvCxnSpPr>
          <p:cNvPr id="8" name="직선 화살표 연결선 7"/>
          <p:cNvCxnSpPr/>
          <p:nvPr/>
        </p:nvCxnSpPr>
        <p:spPr>
          <a:xfrm flipH="1" flipV="1">
            <a:off x="5353565" y="4407243"/>
            <a:ext cx="189470" cy="502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090497" y="2135957"/>
            <a:ext cx="1932709" cy="646331"/>
          </a:xfrm>
          <a:prstGeom prst="rect">
            <a:avLst/>
          </a:prstGeom>
          <a:noFill/>
        </p:spPr>
        <p:txBody>
          <a:bodyPr wrap="square" rtlCol="0">
            <a:spAutoFit/>
          </a:bodyPr>
          <a:lstStyle/>
          <a:p>
            <a:r>
              <a:rPr lang="en-US" altLang="ko-KR" dirty="0">
                <a:solidFill>
                  <a:srgbClr val="FF0000"/>
                </a:solidFill>
                <a:latin typeface="Arial" panose="020B0604020202020204" pitchFamily="34" charset="0"/>
                <a:cs typeface="Arial" panose="020B0604020202020204" pitchFamily="34" charset="0"/>
              </a:rPr>
              <a:t>Genes involved in individual term</a:t>
            </a:r>
            <a:endParaRPr lang="ko-KR" altLang="en-US" dirty="0">
              <a:solidFill>
                <a:srgbClr val="FF0000"/>
              </a:solidFill>
              <a:latin typeface="Arial" panose="020B0604020202020204" pitchFamily="34" charset="0"/>
              <a:cs typeface="Arial" panose="020B0604020202020204" pitchFamily="34" charset="0"/>
            </a:endParaRPr>
          </a:p>
        </p:txBody>
      </p:sp>
      <p:sp>
        <p:nvSpPr>
          <p:cNvPr id="12" name="TextBox 11"/>
          <p:cNvSpPr txBox="1"/>
          <p:nvPr/>
        </p:nvSpPr>
        <p:spPr>
          <a:xfrm>
            <a:off x="4376415" y="1936418"/>
            <a:ext cx="4714082" cy="369332"/>
          </a:xfrm>
          <a:prstGeom prst="rect">
            <a:avLst/>
          </a:prstGeom>
          <a:noFill/>
        </p:spPr>
        <p:txBody>
          <a:bodyPr wrap="square" rtlCol="0">
            <a:spAutoFit/>
          </a:bodyPr>
          <a:lstStyle/>
          <a:p>
            <a:r>
              <a:rPr lang="en-US" altLang="ko-KR" dirty="0">
                <a:solidFill>
                  <a:srgbClr val="FF0000"/>
                </a:solidFill>
                <a:latin typeface="Arial" panose="020B0604020202020204" pitchFamily="34" charset="0"/>
                <a:cs typeface="Arial" panose="020B0604020202020204" pitchFamily="34" charset="0"/>
              </a:rPr>
              <a:t>Sum of –log(p-value) in Annotation Cluster</a:t>
            </a:r>
            <a:endParaRPr lang="ko-KR" altLang="en-US" dirty="0">
              <a:solidFill>
                <a:srgbClr val="FF0000"/>
              </a:solidFill>
              <a:latin typeface="Arial" panose="020B0604020202020204" pitchFamily="34" charset="0"/>
              <a:cs typeface="Arial" panose="020B0604020202020204" pitchFamily="34" charset="0"/>
            </a:endParaRPr>
          </a:p>
        </p:txBody>
      </p:sp>
      <p:cxnSp>
        <p:nvCxnSpPr>
          <p:cNvPr id="13" name="직선 화살표 연결선 12"/>
          <p:cNvCxnSpPr/>
          <p:nvPr/>
        </p:nvCxnSpPr>
        <p:spPr>
          <a:xfrm flipH="1">
            <a:off x="7564064" y="2675194"/>
            <a:ext cx="2566930" cy="10562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p:nvPr/>
        </p:nvCxnSpPr>
        <p:spPr>
          <a:xfrm flipH="1">
            <a:off x="4914900" y="2315603"/>
            <a:ext cx="1025999" cy="11331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603143" y="6389190"/>
            <a:ext cx="4051873" cy="369332"/>
          </a:xfrm>
          <a:prstGeom prst="rect">
            <a:avLst/>
          </a:prstGeom>
          <a:noFill/>
        </p:spPr>
        <p:txBody>
          <a:bodyPr wrap="square" rtlCol="0">
            <a:spAutoFit/>
          </a:bodyPr>
          <a:lstStyle/>
          <a:p>
            <a:r>
              <a:rPr lang="en-US" altLang="ko-KR" dirty="0">
                <a:solidFill>
                  <a:srgbClr val="FF0000"/>
                </a:solidFill>
                <a:latin typeface="Arial" panose="020B0604020202020204" pitchFamily="34" charset="0"/>
                <a:cs typeface="Arial" panose="020B0604020202020204" pitchFamily="34" charset="0"/>
              </a:rPr>
              <a:t>Related Term</a:t>
            </a:r>
            <a:endParaRPr lang="ko-KR" altLang="en-US" dirty="0">
              <a:solidFill>
                <a:srgbClr val="FF0000"/>
              </a:solidFill>
              <a:latin typeface="Arial" panose="020B0604020202020204" pitchFamily="34" charset="0"/>
              <a:cs typeface="Arial" panose="020B0604020202020204" pitchFamily="34" charset="0"/>
            </a:endParaRPr>
          </a:p>
        </p:txBody>
      </p:sp>
      <p:cxnSp>
        <p:nvCxnSpPr>
          <p:cNvPr id="21" name="직선 화살표 연결선 20"/>
          <p:cNvCxnSpPr/>
          <p:nvPr/>
        </p:nvCxnSpPr>
        <p:spPr>
          <a:xfrm flipV="1">
            <a:off x="6230890" y="6144363"/>
            <a:ext cx="0" cy="3172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p:cNvCxnSpPr/>
          <p:nvPr/>
        </p:nvCxnSpPr>
        <p:spPr>
          <a:xfrm flipH="1">
            <a:off x="9767904" y="2700681"/>
            <a:ext cx="363090" cy="9439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왼쪽 중괄호 28"/>
          <p:cNvSpPr/>
          <p:nvPr/>
        </p:nvSpPr>
        <p:spPr>
          <a:xfrm>
            <a:off x="1906158" y="3751700"/>
            <a:ext cx="45719" cy="655543"/>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0" name="TextBox 29"/>
          <p:cNvSpPr txBox="1"/>
          <p:nvPr/>
        </p:nvSpPr>
        <p:spPr>
          <a:xfrm>
            <a:off x="182069" y="3448761"/>
            <a:ext cx="1809750" cy="1200329"/>
          </a:xfrm>
          <a:prstGeom prst="rect">
            <a:avLst/>
          </a:prstGeom>
          <a:noFill/>
        </p:spPr>
        <p:txBody>
          <a:bodyPr wrap="square" rtlCol="0">
            <a:spAutoFit/>
          </a:bodyPr>
          <a:lstStyle/>
          <a:p>
            <a:r>
              <a:rPr lang="en-US" altLang="ko-KR" dirty="0">
                <a:solidFill>
                  <a:srgbClr val="FF0000"/>
                </a:solidFill>
              </a:rPr>
              <a:t>Group of terms having similar biological meaning </a:t>
            </a:r>
            <a:endParaRPr lang="ko-KR" altLang="en-US" dirty="0">
              <a:solidFill>
                <a:srgbClr val="FF0000"/>
              </a:solidFill>
            </a:endParaRPr>
          </a:p>
        </p:txBody>
      </p:sp>
      <p:sp>
        <p:nvSpPr>
          <p:cNvPr id="16" name="아래쪽 화살표 15"/>
          <p:cNvSpPr/>
          <p:nvPr/>
        </p:nvSpPr>
        <p:spPr>
          <a:xfrm rot="5400000">
            <a:off x="4574364" y="3330216"/>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17" name="아래쪽 화살표 16"/>
          <p:cNvSpPr/>
          <p:nvPr/>
        </p:nvSpPr>
        <p:spPr>
          <a:xfrm rot="5400000">
            <a:off x="7874934" y="3308524"/>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18" name="TextBox 17"/>
          <p:cNvSpPr txBox="1"/>
          <p:nvPr/>
        </p:nvSpPr>
        <p:spPr>
          <a:xfrm>
            <a:off x="5057611" y="3255560"/>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2</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
        <p:nvSpPr>
          <p:cNvPr id="19" name="TextBox 18"/>
          <p:cNvSpPr txBox="1"/>
          <p:nvPr/>
        </p:nvSpPr>
        <p:spPr>
          <a:xfrm>
            <a:off x="8342242" y="3226434"/>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1</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Tree>
    <p:extLst>
      <p:ext uri="{BB962C8B-B14F-4D97-AF65-F5344CB8AC3E}">
        <p14:creationId xmlns:p14="http://schemas.microsoft.com/office/powerpoint/2010/main" val="10805586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a:blip r:embed="rId2"/>
          <a:stretch>
            <a:fillRect/>
          </a:stretch>
        </p:blipFill>
        <p:spPr>
          <a:xfrm>
            <a:off x="1885483" y="1499994"/>
            <a:ext cx="10058400" cy="5124450"/>
          </a:xfrm>
          <a:prstGeom prst="rect">
            <a:avLst/>
          </a:prstGeom>
        </p:spPr>
      </p:pic>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GO TERM</a:t>
            </a:r>
            <a:endParaRPr lang="ko-KR" altLang="en-US" sz="2800" dirty="0"/>
          </a:p>
        </p:txBody>
      </p:sp>
      <p:sp>
        <p:nvSpPr>
          <p:cNvPr id="6" name="왼쪽 중괄호 5"/>
          <p:cNvSpPr/>
          <p:nvPr/>
        </p:nvSpPr>
        <p:spPr>
          <a:xfrm>
            <a:off x="1540476" y="1690688"/>
            <a:ext cx="230659" cy="474306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 name="TextBox 6"/>
          <p:cNvSpPr txBox="1"/>
          <p:nvPr/>
        </p:nvSpPr>
        <p:spPr>
          <a:xfrm>
            <a:off x="0" y="3415888"/>
            <a:ext cx="1885483" cy="2031325"/>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59 Genes</a:t>
            </a:r>
          </a:p>
          <a:p>
            <a:r>
              <a:rPr lang="en-US" altLang="ko-KR" dirty="0">
                <a:latin typeface="Arial" panose="020B0604020202020204" pitchFamily="34" charset="0"/>
                <a:cs typeface="Arial" panose="020B0604020202020204" pitchFamily="34" charset="0"/>
              </a:rPr>
              <a:t>In GO Term</a:t>
            </a:r>
          </a:p>
          <a:p>
            <a:endParaRPr lang="en-US" altLang="ko-KR" dirty="0">
              <a:latin typeface="Arial" panose="020B0604020202020204" pitchFamily="34" charset="0"/>
              <a:cs typeface="Arial" panose="020B0604020202020204" pitchFamily="34" charset="0"/>
            </a:endParaRPr>
          </a:p>
          <a:p>
            <a:endParaRPr lang="en-US" altLang="ko-KR" dirty="0">
              <a:latin typeface="Arial" panose="020B0604020202020204" pitchFamily="34" charset="0"/>
              <a:cs typeface="Arial" panose="020B0604020202020204" pitchFamily="34" charset="0"/>
            </a:endParaRPr>
          </a:p>
          <a:p>
            <a:r>
              <a:rPr lang="en-US" altLang="ko-KR" b="1" dirty="0">
                <a:latin typeface="Arial" panose="020B0604020202020204" pitchFamily="34" charset="0"/>
                <a:cs typeface="Arial" panose="020B0604020202020204" pitchFamily="34" charset="0"/>
              </a:rPr>
              <a:t>Matched</a:t>
            </a:r>
            <a:r>
              <a:rPr lang="en-US" altLang="ko-KR" dirty="0">
                <a:latin typeface="Arial" panose="020B0604020202020204" pitchFamily="34" charset="0"/>
                <a:cs typeface="Arial" panose="020B0604020202020204" pitchFamily="34" charset="0"/>
              </a:rPr>
              <a:t> with</a:t>
            </a:r>
          </a:p>
          <a:p>
            <a:r>
              <a:rPr lang="en-US" altLang="ko-KR" dirty="0">
                <a:latin typeface="Arial" panose="020B0604020202020204" pitchFamily="34" charset="0"/>
                <a:cs typeface="Arial" panose="020B0604020202020204" pitchFamily="34" charset="0"/>
              </a:rPr>
              <a:t>Interested </a:t>
            </a:r>
          </a:p>
          <a:p>
            <a:r>
              <a:rPr lang="en-US" altLang="ko-KR" dirty="0">
                <a:latin typeface="Arial" panose="020B0604020202020204" pitchFamily="34" charset="0"/>
                <a:cs typeface="Arial" panose="020B0604020202020204" pitchFamily="34" charset="0"/>
              </a:rPr>
              <a:t>genes</a:t>
            </a:r>
            <a:endParaRPr lang="ko-KR" altLang="en-US" dirty="0">
              <a:latin typeface="Arial" panose="020B0604020202020204" pitchFamily="34" charset="0"/>
              <a:cs typeface="Arial" panose="020B0604020202020204" pitchFamily="34" charset="0"/>
            </a:endParaRPr>
          </a:p>
        </p:txBody>
      </p:sp>
      <p:sp>
        <p:nvSpPr>
          <p:cNvPr id="8" name="TextBox 7"/>
          <p:cNvSpPr txBox="1"/>
          <p:nvPr/>
        </p:nvSpPr>
        <p:spPr>
          <a:xfrm>
            <a:off x="0" y="1783019"/>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1</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Tree>
    <p:extLst>
      <p:ext uri="{BB962C8B-B14F-4D97-AF65-F5344CB8AC3E}">
        <p14:creationId xmlns:p14="http://schemas.microsoft.com/office/powerpoint/2010/main" val="32883819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내용 개체 틀 3"/>
          <p:cNvPicPr>
            <a:picLocks noGrp="1" noChangeAspect="1"/>
          </p:cNvPicPr>
          <p:nvPr>
            <p:ph idx="1"/>
          </p:nvPr>
        </p:nvPicPr>
        <p:blipFill>
          <a:blip r:embed="rId2"/>
          <a:stretch>
            <a:fillRect/>
          </a:stretch>
        </p:blipFill>
        <p:spPr>
          <a:xfrm>
            <a:off x="2923328" y="1995488"/>
            <a:ext cx="6370743" cy="4351338"/>
          </a:xfrm>
          <a:prstGeom prst="rect">
            <a:avLst/>
          </a:prstGeom>
        </p:spPr>
      </p:pic>
      <p:sp>
        <p:nvSpPr>
          <p:cNvPr id="5" name="제목 1"/>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GO TERM</a:t>
            </a:r>
            <a:endParaRPr lang="ko-KR" altLang="en-US" sz="2800" dirty="0"/>
          </a:p>
        </p:txBody>
      </p:sp>
      <p:sp>
        <p:nvSpPr>
          <p:cNvPr id="6" name="TextBox 5"/>
          <p:cNvSpPr txBox="1"/>
          <p:nvPr/>
        </p:nvSpPr>
        <p:spPr>
          <a:xfrm>
            <a:off x="434811" y="1843088"/>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2</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
        <p:nvSpPr>
          <p:cNvPr id="7" name="아래쪽 화살표 6"/>
          <p:cNvSpPr/>
          <p:nvPr/>
        </p:nvSpPr>
        <p:spPr>
          <a:xfrm rot="5400000">
            <a:off x="4393389" y="4444642"/>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07735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GO TERM</a:t>
            </a:r>
            <a:endParaRPr lang="ko-KR" altLang="en-US" sz="2800" dirty="0"/>
          </a:p>
        </p:txBody>
      </p:sp>
      <p:pic>
        <p:nvPicPr>
          <p:cNvPr id="3" name="그림 2"/>
          <p:cNvPicPr>
            <a:picLocks noChangeAspect="1"/>
          </p:cNvPicPr>
          <p:nvPr/>
        </p:nvPicPr>
        <p:blipFill>
          <a:blip r:embed="rId2"/>
          <a:stretch>
            <a:fillRect/>
          </a:stretch>
        </p:blipFill>
        <p:spPr>
          <a:xfrm>
            <a:off x="1522183" y="2240692"/>
            <a:ext cx="10472107" cy="3671602"/>
          </a:xfrm>
          <a:prstGeom prst="rect">
            <a:avLst/>
          </a:prstGeom>
        </p:spPr>
      </p:pic>
      <p:sp>
        <p:nvSpPr>
          <p:cNvPr id="8" name="왼쪽 중괄호 7"/>
          <p:cNvSpPr/>
          <p:nvPr/>
        </p:nvSpPr>
        <p:spPr>
          <a:xfrm>
            <a:off x="1153298" y="1704961"/>
            <a:ext cx="230659" cy="474306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 name="TextBox 8"/>
          <p:cNvSpPr txBox="1"/>
          <p:nvPr/>
        </p:nvSpPr>
        <p:spPr>
          <a:xfrm>
            <a:off x="1522183" y="1596358"/>
            <a:ext cx="2222083" cy="523220"/>
          </a:xfrm>
          <a:prstGeom prst="rect">
            <a:avLst/>
          </a:prstGeom>
          <a:noFill/>
        </p:spPr>
        <p:txBody>
          <a:bodyPr wrap="none" rtlCol="0">
            <a:spAutoFit/>
          </a:bodyPr>
          <a:lstStyle/>
          <a:p>
            <a:r>
              <a:rPr lang="en-US" altLang="ko-KR" sz="2800" b="1" dirty="0">
                <a:latin typeface="Arial" panose="020B0604020202020204" pitchFamily="34" charset="0"/>
                <a:cs typeface="Arial" panose="020B0604020202020204" pitchFamily="34" charset="0"/>
              </a:rPr>
              <a:t>All of genes</a:t>
            </a:r>
            <a:endParaRPr lang="ko-KR" altLang="en-US" sz="2800" b="1" dirty="0">
              <a:latin typeface="Arial" panose="020B0604020202020204" pitchFamily="34" charset="0"/>
              <a:cs typeface="Arial" panose="020B0604020202020204" pitchFamily="34" charset="0"/>
            </a:endParaRPr>
          </a:p>
        </p:txBody>
      </p:sp>
      <p:sp>
        <p:nvSpPr>
          <p:cNvPr id="6" name="TextBox 5"/>
          <p:cNvSpPr txBox="1"/>
          <p:nvPr/>
        </p:nvSpPr>
        <p:spPr>
          <a:xfrm>
            <a:off x="434811" y="1843088"/>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2</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Tree>
    <p:extLst>
      <p:ext uri="{BB962C8B-B14F-4D97-AF65-F5344CB8AC3E}">
        <p14:creationId xmlns:p14="http://schemas.microsoft.com/office/powerpoint/2010/main" val="19440750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4945870" y="1442297"/>
            <a:ext cx="6731780" cy="5252191"/>
          </a:xfrm>
          <a:prstGeom prst="rect">
            <a:avLst/>
          </a:prstGeom>
        </p:spPr>
      </p:pic>
      <p:sp>
        <p:nvSpPr>
          <p:cNvPr id="5" name="직사각형 4"/>
          <p:cNvSpPr/>
          <p:nvPr/>
        </p:nvSpPr>
        <p:spPr>
          <a:xfrm>
            <a:off x="6937374" y="3192298"/>
            <a:ext cx="2301876" cy="2462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p:cNvSpPr>
            <a:spLocks noGrp="1"/>
          </p:cNvSpPr>
          <p:nvPr>
            <p:ph type="title"/>
          </p:nvPr>
        </p:nvSpPr>
        <p:spPr>
          <a:xfrm>
            <a:off x="838200" y="365125"/>
            <a:ext cx="10515600" cy="1325563"/>
          </a:xfrm>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GO TERM</a:t>
            </a:r>
            <a:endParaRPr lang="ko-KR" altLang="en-US" sz="2800" dirty="0"/>
          </a:p>
        </p:txBody>
      </p:sp>
      <p:pic>
        <p:nvPicPr>
          <p:cNvPr id="8" name="그림 7"/>
          <p:cNvPicPr>
            <a:picLocks noChangeAspect="1"/>
          </p:cNvPicPr>
          <p:nvPr/>
        </p:nvPicPr>
        <p:blipFill>
          <a:blip r:embed="rId3"/>
          <a:stretch>
            <a:fillRect/>
          </a:stretch>
        </p:blipFill>
        <p:spPr>
          <a:xfrm>
            <a:off x="1389452" y="2544763"/>
            <a:ext cx="2447925" cy="3295650"/>
          </a:xfrm>
          <a:prstGeom prst="rect">
            <a:avLst/>
          </a:prstGeom>
        </p:spPr>
      </p:pic>
      <p:sp>
        <p:nvSpPr>
          <p:cNvPr id="9" name="오른쪽 화살표 8"/>
          <p:cNvSpPr/>
          <p:nvPr/>
        </p:nvSpPr>
        <p:spPr>
          <a:xfrm>
            <a:off x="4206875" y="3455988"/>
            <a:ext cx="825500" cy="736600"/>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752475" y="1838325"/>
            <a:ext cx="4328236" cy="646331"/>
          </a:xfrm>
          <a:prstGeom prst="rect">
            <a:avLst/>
          </a:prstGeom>
          <a:noFill/>
        </p:spPr>
        <p:txBody>
          <a:bodyPr wrap="none" rtlCol="0">
            <a:spAutoFit/>
          </a:bodyPr>
          <a:lstStyle/>
          <a:p>
            <a:r>
              <a:rPr lang="en-US" altLang="ko-KR" dirty="0" err="1"/>
              <a:t>GCTfh</a:t>
            </a:r>
            <a:r>
              <a:rPr lang="en-US" altLang="ko-KR" dirty="0"/>
              <a:t>-like cell</a:t>
            </a:r>
            <a:r>
              <a:rPr lang="ko-KR" altLang="en-US" dirty="0"/>
              <a:t>에서 </a:t>
            </a:r>
            <a:r>
              <a:rPr lang="en-US" altLang="ko-KR" dirty="0"/>
              <a:t>upregulation </a:t>
            </a:r>
            <a:r>
              <a:rPr lang="ko-KR" altLang="en-US" dirty="0"/>
              <a:t>유전자</a:t>
            </a:r>
            <a:endParaRPr lang="en-US" altLang="ko-KR" dirty="0"/>
          </a:p>
          <a:p>
            <a:r>
              <a:rPr lang="en-US" altLang="ko-KR" dirty="0"/>
              <a:t>DAVID </a:t>
            </a:r>
            <a:r>
              <a:rPr lang="ko-KR" altLang="en-US" dirty="0"/>
              <a:t>결과</a:t>
            </a:r>
          </a:p>
        </p:txBody>
      </p:sp>
    </p:spTree>
    <p:extLst>
      <p:ext uri="{BB962C8B-B14F-4D97-AF65-F5344CB8AC3E}">
        <p14:creationId xmlns:p14="http://schemas.microsoft.com/office/powerpoint/2010/main" val="1742193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A064E1-22CF-AC48-ABCE-83988738FA62}"/>
              </a:ext>
            </a:extLst>
          </p:cNvPr>
          <p:cNvSpPr>
            <a:spLocks noGrp="1"/>
          </p:cNvSpPr>
          <p:nvPr>
            <p:ph type="title"/>
          </p:nvPr>
        </p:nvSpPr>
        <p:spPr/>
        <p:txBody>
          <a:bodyPr/>
          <a:lstStyle/>
          <a:p>
            <a:r>
              <a:rPr kumimoji="1" lang="ko-KR" altLang="en-US"/>
              <a:t>논문 간략 소개</a:t>
            </a:r>
            <a:endParaRPr kumimoji="1" lang="ko-Kore-KR" altLang="en-US"/>
          </a:p>
        </p:txBody>
      </p:sp>
      <p:pic>
        <p:nvPicPr>
          <p:cNvPr id="8" name="내용 개체 틀 7">
            <a:extLst>
              <a:ext uri="{FF2B5EF4-FFF2-40B4-BE49-F238E27FC236}">
                <a16:creationId xmlns:a16="http://schemas.microsoft.com/office/drawing/2014/main" id="{EC1172AB-CB57-5A4E-A672-7464629EE03B}"/>
              </a:ext>
            </a:extLst>
          </p:cNvPr>
          <p:cNvPicPr>
            <a:picLocks noGrp="1" noChangeAspect="1"/>
          </p:cNvPicPr>
          <p:nvPr>
            <p:ph idx="1"/>
          </p:nvPr>
        </p:nvPicPr>
        <p:blipFill>
          <a:blip r:embed="rId3"/>
          <a:stretch>
            <a:fillRect/>
          </a:stretch>
        </p:blipFill>
        <p:spPr>
          <a:xfrm>
            <a:off x="158407" y="1103626"/>
            <a:ext cx="4460221" cy="5791631"/>
          </a:xfrm>
        </p:spPr>
      </p:pic>
      <p:pic>
        <p:nvPicPr>
          <p:cNvPr id="3" name="그림 2">
            <a:extLst>
              <a:ext uri="{FF2B5EF4-FFF2-40B4-BE49-F238E27FC236}">
                <a16:creationId xmlns:a16="http://schemas.microsoft.com/office/drawing/2014/main" id="{15BCD9C1-EFAA-2B40-BBBB-4CC8E579F2E2}"/>
              </a:ext>
            </a:extLst>
          </p:cNvPr>
          <p:cNvPicPr>
            <a:picLocks noChangeAspect="1"/>
          </p:cNvPicPr>
          <p:nvPr/>
        </p:nvPicPr>
        <p:blipFill>
          <a:blip r:embed="rId4"/>
          <a:stretch>
            <a:fillRect/>
          </a:stretch>
        </p:blipFill>
        <p:spPr>
          <a:xfrm>
            <a:off x="4358740" y="1870304"/>
            <a:ext cx="6808029" cy="4258277"/>
          </a:xfrm>
          <a:prstGeom prst="rect">
            <a:avLst/>
          </a:prstGeom>
        </p:spPr>
      </p:pic>
      <p:pic>
        <p:nvPicPr>
          <p:cNvPr id="4" name="그림 3">
            <a:extLst>
              <a:ext uri="{FF2B5EF4-FFF2-40B4-BE49-F238E27FC236}">
                <a16:creationId xmlns:a16="http://schemas.microsoft.com/office/drawing/2014/main" id="{050B5010-E8D6-6948-9965-069B6E226874}"/>
              </a:ext>
            </a:extLst>
          </p:cNvPr>
          <p:cNvPicPr>
            <a:picLocks noChangeAspect="1"/>
          </p:cNvPicPr>
          <p:nvPr/>
        </p:nvPicPr>
        <p:blipFill>
          <a:blip r:embed="rId5"/>
          <a:stretch>
            <a:fillRect/>
          </a:stretch>
        </p:blipFill>
        <p:spPr>
          <a:xfrm>
            <a:off x="3390760" y="6215136"/>
            <a:ext cx="8327300" cy="553657"/>
          </a:xfrm>
          <a:prstGeom prst="rect">
            <a:avLst/>
          </a:prstGeom>
        </p:spPr>
      </p:pic>
      <p:sp>
        <p:nvSpPr>
          <p:cNvPr id="7" name="TextBox 6">
            <a:extLst>
              <a:ext uri="{FF2B5EF4-FFF2-40B4-BE49-F238E27FC236}">
                <a16:creationId xmlns:a16="http://schemas.microsoft.com/office/drawing/2014/main" id="{DAE3797A-ABEF-0D43-99B4-EBE167EC0BC5}"/>
              </a:ext>
            </a:extLst>
          </p:cNvPr>
          <p:cNvSpPr txBox="1"/>
          <p:nvPr/>
        </p:nvSpPr>
        <p:spPr>
          <a:xfrm>
            <a:off x="5298421" y="576680"/>
            <a:ext cx="6811480" cy="1293624"/>
          </a:xfrm>
          <a:prstGeom prst="rect">
            <a:avLst/>
          </a:prstGeom>
          <a:noFill/>
        </p:spPr>
        <p:txBody>
          <a:bodyPr wrap="none" rtlCol="0">
            <a:spAutoFit/>
          </a:bodyPr>
          <a:lstStyle/>
          <a:p>
            <a:pPr>
              <a:lnSpc>
                <a:spcPct val="150000"/>
              </a:lnSpc>
            </a:pPr>
            <a:r>
              <a:rPr kumimoji="1" lang="en-US" altLang="ko-Kore-KR"/>
              <a:t>mouse</a:t>
            </a:r>
            <a:r>
              <a:rPr kumimoji="1" lang="ko-KR" altLang="en-US"/>
              <a:t>에 </a:t>
            </a:r>
            <a:r>
              <a:rPr kumimoji="1" lang="en-US" altLang="ko-KR"/>
              <a:t>footpad-immunization</a:t>
            </a:r>
            <a:r>
              <a:rPr kumimoji="1" lang="ko-KR" altLang="en-US"/>
              <a:t> 한 뒤</a:t>
            </a:r>
            <a:r>
              <a:rPr kumimoji="1" lang="en-US" altLang="ko-KR"/>
              <a:t>,</a:t>
            </a:r>
          </a:p>
          <a:p>
            <a:pPr>
              <a:lnSpc>
                <a:spcPct val="150000"/>
              </a:lnSpc>
            </a:pPr>
            <a:r>
              <a:rPr kumimoji="1" lang="en-US" altLang="ko-Kore-KR"/>
              <a:t>day 8, 12, 16, 24</a:t>
            </a:r>
            <a:r>
              <a:rPr kumimoji="1" lang="ko-KR" altLang="en-US"/>
              <a:t>에서 </a:t>
            </a:r>
            <a:r>
              <a:rPr kumimoji="1" lang="en-US" altLang="ko-Kore-KR"/>
              <a:t>popliteal Lymph node(pLN)</a:t>
            </a:r>
            <a:r>
              <a:rPr kumimoji="1" lang="ko-KR" altLang="en-US"/>
              <a:t> </a:t>
            </a:r>
            <a:r>
              <a:rPr kumimoji="1" lang="en-US" altLang="ko-KR"/>
              <a:t>drain </a:t>
            </a:r>
            <a:r>
              <a:rPr kumimoji="1" lang="ko-KR" altLang="en-US"/>
              <a:t>및</a:t>
            </a:r>
            <a:r>
              <a:rPr kumimoji="1" lang="en-US" altLang="ko-KR"/>
              <a:t> harvested</a:t>
            </a:r>
          </a:p>
          <a:p>
            <a:pPr>
              <a:lnSpc>
                <a:spcPct val="150000"/>
              </a:lnSpc>
            </a:pPr>
            <a:r>
              <a:rPr kumimoji="1" lang="ko-KR" altLang="en-US"/>
              <a:t>동일한 </a:t>
            </a:r>
            <a:r>
              <a:rPr kumimoji="1" lang="en-US" altLang="ko-KR"/>
              <a:t>pLN</a:t>
            </a:r>
            <a:r>
              <a:rPr kumimoji="1" lang="ko-KR" altLang="en-US"/>
              <a:t>에서</a:t>
            </a:r>
            <a:r>
              <a:rPr kumimoji="1" lang="en-US" altLang="ko-KR"/>
              <a:t> GCTfh</a:t>
            </a:r>
            <a:r>
              <a:rPr kumimoji="1" lang="ko-KR" altLang="en-US"/>
              <a:t>와</a:t>
            </a:r>
            <a:r>
              <a:rPr kumimoji="1" lang="en-US" altLang="ko-KR"/>
              <a:t> GCTfh-like</a:t>
            </a:r>
            <a:r>
              <a:rPr kumimoji="1" lang="ko-KR" altLang="en-US"/>
              <a:t> </a:t>
            </a:r>
            <a:r>
              <a:rPr kumimoji="1" lang="en-US" altLang="ko-KR"/>
              <a:t>cell</a:t>
            </a:r>
            <a:r>
              <a:rPr kumimoji="1" lang="ko-KR" altLang="en-US"/>
              <a:t>을 </a:t>
            </a:r>
            <a:r>
              <a:rPr kumimoji="1" lang="en-US" altLang="ko-KR"/>
              <a:t>sorting</a:t>
            </a:r>
            <a:r>
              <a:rPr kumimoji="1" lang="ko-KR" altLang="en-US"/>
              <a:t> </a:t>
            </a:r>
            <a:r>
              <a:rPr kumimoji="1" lang="en-US" altLang="ko-KR"/>
              <a:t>-&gt; RNA sequencing</a:t>
            </a:r>
            <a:endParaRPr kumimoji="1" lang="ko-Kore-KR" altLang="en-US"/>
          </a:p>
        </p:txBody>
      </p:sp>
    </p:spTree>
    <p:extLst>
      <p:ext uri="{BB962C8B-B14F-4D97-AF65-F5344CB8AC3E}">
        <p14:creationId xmlns:p14="http://schemas.microsoft.com/office/powerpoint/2010/main" val="3577092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A064E1-22CF-AC48-ABCE-83988738FA62}"/>
              </a:ext>
            </a:extLst>
          </p:cNvPr>
          <p:cNvSpPr>
            <a:spLocks noGrp="1"/>
          </p:cNvSpPr>
          <p:nvPr>
            <p:ph type="title"/>
          </p:nvPr>
        </p:nvSpPr>
        <p:spPr/>
        <p:txBody>
          <a:bodyPr/>
          <a:lstStyle/>
          <a:p>
            <a:r>
              <a:rPr kumimoji="1" lang="ko-KR" altLang="en-US"/>
              <a:t>논문 데이터 다운로드</a:t>
            </a:r>
            <a:endParaRPr kumimoji="1" lang="ko-Kore-KR" altLang="en-US"/>
          </a:p>
        </p:txBody>
      </p:sp>
      <p:pic>
        <p:nvPicPr>
          <p:cNvPr id="8" name="내용 개체 틀 7">
            <a:extLst>
              <a:ext uri="{FF2B5EF4-FFF2-40B4-BE49-F238E27FC236}">
                <a16:creationId xmlns:a16="http://schemas.microsoft.com/office/drawing/2014/main" id="{EC1172AB-CB57-5A4E-A672-7464629EE03B}"/>
              </a:ext>
            </a:extLst>
          </p:cNvPr>
          <p:cNvPicPr>
            <a:picLocks noGrp="1" noChangeAspect="1"/>
          </p:cNvPicPr>
          <p:nvPr>
            <p:ph idx="1"/>
          </p:nvPr>
        </p:nvPicPr>
        <p:blipFill>
          <a:blip r:embed="rId2"/>
          <a:stretch>
            <a:fillRect/>
          </a:stretch>
        </p:blipFill>
        <p:spPr>
          <a:xfrm>
            <a:off x="705013" y="1777243"/>
            <a:ext cx="3351030" cy="4351338"/>
          </a:xfrm>
        </p:spPr>
      </p:pic>
      <p:pic>
        <p:nvPicPr>
          <p:cNvPr id="9" name="그림 8">
            <a:extLst>
              <a:ext uri="{FF2B5EF4-FFF2-40B4-BE49-F238E27FC236}">
                <a16:creationId xmlns:a16="http://schemas.microsoft.com/office/drawing/2014/main" id="{A2D10BC2-A6EA-AC4F-BAD8-9D13BA8A9BBF}"/>
              </a:ext>
            </a:extLst>
          </p:cNvPr>
          <p:cNvPicPr>
            <a:picLocks noChangeAspect="1"/>
          </p:cNvPicPr>
          <p:nvPr/>
        </p:nvPicPr>
        <p:blipFill>
          <a:blip r:embed="rId3"/>
          <a:stretch>
            <a:fillRect/>
          </a:stretch>
        </p:blipFill>
        <p:spPr>
          <a:xfrm>
            <a:off x="4441508" y="3429000"/>
            <a:ext cx="7388902" cy="938398"/>
          </a:xfrm>
          <a:prstGeom prst="rect">
            <a:avLst/>
          </a:prstGeom>
        </p:spPr>
      </p:pic>
      <p:pic>
        <p:nvPicPr>
          <p:cNvPr id="10" name="그림 9">
            <a:extLst>
              <a:ext uri="{FF2B5EF4-FFF2-40B4-BE49-F238E27FC236}">
                <a16:creationId xmlns:a16="http://schemas.microsoft.com/office/drawing/2014/main" id="{CEE4FEAD-12FD-0448-B96D-50A7A7CEE456}"/>
              </a:ext>
            </a:extLst>
          </p:cNvPr>
          <p:cNvPicPr>
            <a:picLocks noChangeAspect="1"/>
          </p:cNvPicPr>
          <p:nvPr/>
        </p:nvPicPr>
        <p:blipFill>
          <a:blip r:embed="rId4"/>
          <a:stretch>
            <a:fillRect/>
          </a:stretch>
        </p:blipFill>
        <p:spPr>
          <a:xfrm>
            <a:off x="4441508" y="2774486"/>
            <a:ext cx="1758511" cy="654514"/>
          </a:xfrm>
          <a:prstGeom prst="rect">
            <a:avLst/>
          </a:prstGeom>
        </p:spPr>
      </p:pic>
      <p:pic>
        <p:nvPicPr>
          <p:cNvPr id="11" name="그림 10">
            <a:extLst>
              <a:ext uri="{FF2B5EF4-FFF2-40B4-BE49-F238E27FC236}">
                <a16:creationId xmlns:a16="http://schemas.microsoft.com/office/drawing/2014/main" id="{421FBBAB-92B9-994C-B8D3-70E00A339C5F}"/>
              </a:ext>
            </a:extLst>
          </p:cNvPr>
          <p:cNvPicPr>
            <a:picLocks noChangeAspect="1"/>
          </p:cNvPicPr>
          <p:nvPr/>
        </p:nvPicPr>
        <p:blipFill>
          <a:blip r:embed="rId5"/>
          <a:stretch>
            <a:fillRect/>
          </a:stretch>
        </p:blipFill>
        <p:spPr>
          <a:xfrm>
            <a:off x="4441508" y="1803858"/>
            <a:ext cx="6197770" cy="755985"/>
          </a:xfrm>
          <a:prstGeom prst="rect">
            <a:avLst/>
          </a:prstGeom>
        </p:spPr>
      </p:pic>
      <p:pic>
        <p:nvPicPr>
          <p:cNvPr id="12" name="그림 11">
            <a:extLst>
              <a:ext uri="{FF2B5EF4-FFF2-40B4-BE49-F238E27FC236}">
                <a16:creationId xmlns:a16="http://schemas.microsoft.com/office/drawing/2014/main" id="{288EEFF5-CFDA-494E-97D3-9C5624664BA8}"/>
              </a:ext>
            </a:extLst>
          </p:cNvPr>
          <p:cNvPicPr>
            <a:picLocks noChangeAspect="1"/>
          </p:cNvPicPr>
          <p:nvPr/>
        </p:nvPicPr>
        <p:blipFill>
          <a:blip r:embed="rId6"/>
          <a:stretch>
            <a:fillRect/>
          </a:stretch>
        </p:blipFill>
        <p:spPr>
          <a:xfrm>
            <a:off x="6350564" y="4613033"/>
            <a:ext cx="3010905" cy="527885"/>
          </a:xfrm>
          <a:prstGeom prst="rect">
            <a:avLst/>
          </a:prstGeom>
        </p:spPr>
      </p:pic>
      <p:sp>
        <p:nvSpPr>
          <p:cNvPr id="13" name="TextBox 12">
            <a:extLst>
              <a:ext uri="{FF2B5EF4-FFF2-40B4-BE49-F238E27FC236}">
                <a16:creationId xmlns:a16="http://schemas.microsoft.com/office/drawing/2014/main" id="{E9C20360-96CB-8546-9DF1-B8912AE8B9EF}"/>
              </a:ext>
            </a:extLst>
          </p:cNvPr>
          <p:cNvSpPr txBox="1"/>
          <p:nvPr/>
        </p:nvSpPr>
        <p:spPr>
          <a:xfrm>
            <a:off x="6470248" y="5324354"/>
            <a:ext cx="3393878" cy="646331"/>
          </a:xfrm>
          <a:prstGeom prst="rect">
            <a:avLst/>
          </a:prstGeom>
          <a:noFill/>
        </p:spPr>
        <p:txBody>
          <a:bodyPr wrap="none" rtlCol="0">
            <a:spAutoFit/>
          </a:bodyPr>
          <a:lstStyle/>
          <a:p>
            <a:r>
              <a:rPr kumimoji="1" lang="en-US" altLang="ko-Kore-KR"/>
              <a:t>GEO </a:t>
            </a:r>
            <a:r>
              <a:rPr kumimoji="1" lang="ko-Kore-KR" altLang="en-US"/>
              <a:t>플랫폼</a:t>
            </a:r>
            <a:r>
              <a:rPr kumimoji="1" lang="ko-KR" altLang="en-US"/>
              <a:t> 내 </a:t>
            </a:r>
            <a:endParaRPr kumimoji="1" lang="en-US" altLang="ko-KR"/>
          </a:p>
          <a:p>
            <a:r>
              <a:rPr kumimoji="1" lang="ko-KR" altLang="en-US"/>
              <a:t>해당 데이터의 </a:t>
            </a:r>
            <a:r>
              <a:rPr kumimoji="1" lang="en-US" altLang="ko-KR"/>
              <a:t>Accession number</a:t>
            </a:r>
            <a:endParaRPr kumimoji="1" lang="ko-Kore-KR" altLang="en-US"/>
          </a:p>
        </p:txBody>
      </p:sp>
    </p:spTree>
    <p:extLst>
      <p:ext uri="{BB962C8B-B14F-4D97-AF65-F5344CB8AC3E}">
        <p14:creationId xmlns:p14="http://schemas.microsoft.com/office/powerpoint/2010/main" val="359930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내용 개체 틀 10">
            <a:extLst>
              <a:ext uri="{FF2B5EF4-FFF2-40B4-BE49-F238E27FC236}">
                <a16:creationId xmlns:a16="http://schemas.microsoft.com/office/drawing/2014/main" id="{936DD5D0-FCB6-F74E-BEFC-460C23D670FC}"/>
              </a:ext>
            </a:extLst>
          </p:cNvPr>
          <p:cNvPicPr>
            <a:picLocks noGrp="1" noChangeAspect="1"/>
          </p:cNvPicPr>
          <p:nvPr>
            <p:ph idx="1"/>
          </p:nvPr>
        </p:nvPicPr>
        <p:blipFill>
          <a:blip r:embed="rId2"/>
          <a:stretch>
            <a:fillRect/>
          </a:stretch>
        </p:blipFill>
        <p:spPr>
          <a:xfrm>
            <a:off x="196004" y="1585952"/>
            <a:ext cx="7542319" cy="4351338"/>
          </a:xfrm>
          <a:prstGeom prst="rect">
            <a:avLst/>
          </a:prstGeom>
        </p:spPr>
      </p:pic>
      <p:sp>
        <p:nvSpPr>
          <p:cNvPr id="12" name="TextBox 11">
            <a:extLst>
              <a:ext uri="{FF2B5EF4-FFF2-40B4-BE49-F238E27FC236}">
                <a16:creationId xmlns:a16="http://schemas.microsoft.com/office/drawing/2014/main" id="{97DCAB87-9897-FA45-8572-E2261C357ABA}"/>
              </a:ext>
            </a:extLst>
          </p:cNvPr>
          <p:cNvSpPr txBox="1"/>
          <p:nvPr/>
        </p:nvSpPr>
        <p:spPr>
          <a:xfrm>
            <a:off x="7847635" y="1954566"/>
            <a:ext cx="4382610" cy="2585323"/>
          </a:xfrm>
          <a:prstGeom prst="rect">
            <a:avLst/>
          </a:prstGeom>
          <a:noFill/>
        </p:spPr>
        <p:txBody>
          <a:bodyPr wrap="none" rtlCol="0">
            <a:spAutoFit/>
          </a:bodyPr>
          <a:lstStyle/>
          <a:p>
            <a:r>
              <a:rPr kumimoji="1" lang="en-US" altLang="ko-Kore-KR" b="1"/>
              <a:t>Public </a:t>
            </a:r>
            <a:r>
              <a:rPr kumimoji="1" lang="en-US" altLang="ko-Kore-KR"/>
              <a:t>functional genomics </a:t>
            </a:r>
            <a:r>
              <a:rPr kumimoji="1" lang="en-US" altLang="ko-Kore-KR" b="1"/>
              <a:t>data repository</a:t>
            </a:r>
          </a:p>
          <a:p>
            <a:r>
              <a:rPr kumimoji="1" lang="en-US" altLang="ko-Kore-KR" b="1"/>
              <a:t>Array- </a:t>
            </a:r>
            <a:r>
              <a:rPr kumimoji="1" lang="en-US" altLang="ko-Kore-KR"/>
              <a:t>and </a:t>
            </a:r>
            <a:r>
              <a:rPr kumimoji="1" lang="en-US" altLang="ko-Kore-KR" b="1"/>
              <a:t>sequence-based </a:t>
            </a:r>
            <a:r>
              <a:rPr kumimoji="1" lang="en-US" altLang="ko-Kore-KR"/>
              <a:t>data</a:t>
            </a:r>
          </a:p>
          <a:p>
            <a:endParaRPr kumimoji="1" lang="en-US" altLang="ko-Kore-KR"/>
          </a:p>
          <a:p>
            <a:pPr marL="285750" indent="-285750">
              <a:buFontTx/>
              <a:buChar char="-"/>
            </a:pPr>
            <a:r>
              <a:rPr kumimoji="1" lang="en-US" altLang="ko-Kore-KR"/>
              <a:t>DataSets: 4,348</a:t>
            </a:r>
          </a:p>
          <a:p>
            <a:pPr marL="285750" indent="-285750">
              <a:buFontTx/>
              <a:buChar char="-"/>
            </a:pPr>
            <a:r>
              <a:rPr kumimoji="1" lang="en-US" altLang="ko-Kore-KR"/>
              <a:t>Samples: 4,982,197</a:t>
            </a:r>
          </a:p>
          <a:p>
            <a:pPr marL="285750" indent="-285750">
              <a:buFontTx/>
              <a:buChar char="-"/>
            </a:pPr>
            <a:endParaRPr kumimoji="1" lang="en-US" altLang="ko-Kore-KR"/>
          </a:p>
          <a:p>
            <a:endParaRPr kumimoji="1" lang="en-US" altLang="ko-Kore-KR"/>
          </a:p>
          <a:p>
            <a:r>
              <a:rPr kumimoji="1" lang="en-US" altLang="ko-Kore-KR" b="1"/>
              <a:t>microarray</a:t>
            </a:r>
            <a:r>
              <a:rPr kumimoji="1" lang="en-US" altLang="ko-KR" b="1"/>
              <a:t>,</a:t>
            </a:r>
            <a:r>
              <a:rPr kumimoji="1" lang="en-US" altLang="ko-Kore-KR" b="1"/>
              <a:t> DNA, RNA sequencing</a:t>
            </a:r>
            <a:r>
              <a:rPr kumimoji="1" lang="ko-KR" altLang="en-US" b="1"/>
              <a:t> 등</a:t>
            </a:r>
            <a:endParaRPr kumimoji="1" lang="en-US" altLang="ko-KR" b="1"/>
          </a:p>
          <a:p>
            <a:r>
              <a:rPr kumimoji="1" lang="ko-KR" altLang="en-US" b="1"/>
              <a:t>오믹스 데이터 공개 플랫폼</a:t>
            </a:r>
            <a:endParaRPr kumimoji="1" lang="en-US" altLang="ko-Kore-KR" b="1"/>
          </a:p>
        </p:txBody>
      </p:sp>
      <p:sp>
        <p:nvSpPr>
          <p:cNvPr id="15" name="제목 1">
            <a:extLst>
              <a:ext uri="{FF2B5EF4-FFF2-40B4-BE49-F238E27FC236}">
                <a16:creationId xmlns:a16="http://schemas.microsoft.com/office/drawing/2014/main" id="{251F2980-1F17-4D44-810A-0FED5B177AC6}"/>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ko-Kore-KR"/>
              <a:t>Gene Express Omnibus (GEO)</a:t>
            </a:r>
            <a:endParaRPr kumimoji="1" lang="ko-Kore-KR" altLang="en-US"/>
          </a:p>
        </p:txBody>
      </p:sp>
      <p:sp>
        <p:nvSpPr>
          <p:cNvPr id="18" name="TextBox 17">
            <a:extLst>
              <a:ext uri="{FF2B5EF4-FFF2-40B4-BE49-F238E27FC236}">
                <a16:creationId xmlns:a16="http://schemas.microsoft.com/office/drawing/2014/main" id="{10A5F37B-A04B-F048-8CB1-BD2A8BF63FEB}"/>
              </a:ext>
            </a:extLst>
          </p:cNvPr>
          <p:cNvSpPr txBox="1"/>
          <p:nvPr/>
        </p:nvSpPr>
        <p:spPr>
          <a:xfrm>
            <a:off x="1782501" y="5937290"/>
            <a:ext cx="3578352" cy="369332"/>
          </a:xfrm>
          <a:prstGeom prst="rect">
            <a:avLst/>
          </a:prstGeom>
          <a:noFill/>
        </p:spPr>
        <p:txBody>
          <a:bodyPr wrap="none" rtlCol="0">
            <a:spAutoFit/>
          </a:bodyPr>
          <a:lstStyle/>
          <a:p>
            <a:r>
              <a:rPr kumimoji="1" lang="en" altLang="ko-Kore-KR">
                <a:hlinkClick r:id="rId3"/>
              </a:rPr>
              <a:t>https://www.ncbi.nlm.nih.gov/geo/</a:t>
            </a:r>
            <a:r>
              <a:rPr kumimoji="1" lang="en" altLang="ko-Kore-KR"/>
              <a:t> </a:t>
            </a:r>
            <a:endParaRPr kumimoji="1" lang="ko-Kore-KR" altLang="en-US"/>
          </a:p>
        </p:txBody>
      </p:sp>
    </p:spTree>
    <p:extLst>
      <p:ext uri="{BB962C8B-B14F-4D97-AF65-F5344CB8AC3E}">
        <p14:creationId xmlns:p14="http://schemas.microsoft.com/office/powerpoint/2010/main" val="4205223501"/>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TotalTime>
  <Words>3513</Words>
  <Application>Microsoft Macintosh PowerPoint</Application>
  <PresentationFormat>와이드스크린</PresentationFormat>
  <Paragraphs>526</Paragraphs>
  <Slides>64</Slides>
  <Notes>19</Notes>
  <HiddenSlides>1</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64</vt:i4>
      </vt:variant>
    </vt:vector>
  </HeadingPairs>
  <TitlesOfParts>
    <vt:vector size="72" baseType="lpstr">
      <vt:lpstr>cal</vt:lpstr>
      <vt:lpstr>나눔고딕</vt:lpstr>
      <vt:lpstr>Arial</vt:lpstr>
      <vt:lpstr>Calibri</vt:lpstr>
      <vt:lpstr>Calibri Light</vt:lpstr>
      <vt:lpstr>Cambria Math</vt:lpstr>
      <vt:lpstr>Wingdings</vt:lpstr>
      <vt:lpstr>Office 테마</vt:lpstr>
      <vt:lpstr>Educational session: Bulk RNA seq</vt:lpstr>
      <vt:lpstr>PowerPoint 프레젠테이션</vt:lpstr>
      <vt:lpstr>2. DEG analysis &amp; 3. Visualization</vt:lpstr>
      <vt:lpstr>4. Gene ontology analysis</vt:lpstr>
      <vt:lpstr>Bulk RNA seq</vt:lpstr>
      <vt:lpstr>Gene Express Omnibus </vt:lpstr>
      <vt:lpstr>논문 간략 소개</vt:lpstr>
      <vt:lpstr>논문 데이터 다운로드</vt:lpstr>
      <vt:lpstr>PowerPoint 프레젠테이션</vt:lpstr>
      <vt:lpstr>PowerPoint 프레젠테이션</vt:lpstr>
      <vt:lpstr>PowerPoint 프레젠테이션</vt:lpstr>
      <vt:lpstr>사전 배포된 스크립트</vt:lpstr>
      <vt:lpstr>Input (1) group table</vt:lpstr>
      <vt:lpstr>Input (2) Count table</vt:lpstr>
      <vt:lpstr>DEG analysis</vt:lpstr>
      <vt:lpstr>Workflow</vt:lpstr>
      <vt:lpstr>PCA &amp; Correlation plot</vt:lpstr>
      <vt:lpstr>PCA &amp; Correlation plot</vt:lpstr>
      <vt:lpstr>PCA &amp; Correlation plot</vt:lpstr>
      <vt:lpstr>DEG Analysis</vt:lpstr>
      <vt:lpstr>DEG Analysis</vt:lpstr>
      <vt:lpstr>Input data </vt:lpstr>
      <vt:lpstr>PCA &amp; Correlation plot</vt:lpstr>
      <vt:lpstr>PCA &amp; Correlation plot</vt:lpstr>
      <vt:lpstr>DEG Analysis</vt:lpstr>
      <vt:lpstr>DEG Analysis</vt:lpstr>
      <vt:lpstr>DEG Analysis</vt:lpstr>
      <vt:lpstr>Visualization</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Gene Ontology(GO)</vt:lpstr>
      <vt:lpstr>4. Gene ontology analysis preview </vt:lpstr>
      <vt:lpstr>4. Gene ontology analysis GO Term</vt:lpstr>
      <vt:lpstr>4. Gene ontology analysis GO Term example</vt:lpstr>
      <vt:lpstr>GO term</vt:lpstr>
      <vt:lpstr>GO term</vt:lpstr>
      <vt:lpstr>4. Gene ontology analysis GO Analysis</vt:lpstr>
      <vt:lpstr>4. Gene ontology analysis p-value(Fisher’s exact test)</vt:lpstr>
      <vt:lpstr>4. Gene ontology analysis p-value(Fisher’s exact test)</vt:lpstr>
      <vt:lpstr>4. Gene ontology analysis EASE score</vt:lpstr>
      <vt:lpstr>4. Gene ontology analysis David Tutorial</vt:lpstr>
      <vt:lpstr>4. Gene ontology analysis David Tutorial</vt:lpstr>
      <vt:lpstr>4. Gene ontology analysis David Tutorial</vt:lpstr>
      <vt:lpstr>4. Gene ontology analysis David Tutorial</vt:lpstr>
      <vt:lpstr>4. Gene ontology analysis David Tutorial</vt:lpstr>
      <vt:lpstr>4. Gene ontology analysis David Tutorial</vt:lpstr>
      <vt:lpstr>4. Gene ontology analysis GO TERM</vt:lpstr>
      <vt:lpstr>PowerPoint 프레젠테이션</vt:lpstr>
      <vt:lpstr>4. Gene ontology analysis GO TERM</vt:lpstr>
      <vt:lpstr>4. Gene ontology analysis GO TERM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Bulk RNA seq</dc:title>
  <dc:creator>jeong kh</dc:creator>
  <cp:lastModifiedBy>jeong kh</cp:lastModifiedBy>
  <cp:revision>66</cp:revision>
  <dcterms:created xsi:type="dcterms:W3CDTF">2022-04-07T05:19:53Z</dcterms:created>
  <dcterms:modified xsi:type="dcterms:W3CDTF">2022-04-13T02:20:40Z</dcterms:modified>
</cp:coreProperties>
</file>